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3" r:id="rId4"/>
    <p:sldMasterId id="2147483894" r:id="rId5"/>
    <p:sldMasterId id="2147483902" r:id="rId6"/>
  </p:sldMasterIdLst>
  <p:notesMasterIdLst>
    <p:notesMasterId r:id="rId23"/>
  </p:notesMasterIdLst>
  <p:handoutMasterIdLst>
    <p:handoutMasterId r:id="rId24"/>
  </p:handoutMasterIdLst>
  <p:sldIdLst>
    <p:sldId id="256" r:id="rId7"/>
    <p:sldId id="384" r:id="rId8"/>
    <p:sldId id="395" r:id="rId9"/>
    <p:sldId id="278" r:id="rId10"/>
    <p:sldId id="398" r:id="rId11"/>
    <p:sldId id="399" r:id="rId12"/>
    <p:sldId id="401" r:id="rId13"/>
    <p:sldId id="393" r:id="rId14"/>
    <p:sldId id="317" r:id="rId15"/>
    <p:sldId id="279" r:id="rId16"/>
    <p:sldId id="268" r:id="rId17"/>
    <p:sldId id="272" r:id="rId18"/>
    <p:sldId id="270" r:id="rId19"/>
    <p:sldId id="281" r:id="rId20"/>
    <p:sldId id="392" r:id="rId21"/>
    <p:sldId id="40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3430"/>
    <a:srgbClr val="009563"/>
    <a:srgbClr val="DEB001"/>
    <a:srgbClr val="5A2C6D"/>
    <a:srgbClr val="04A5DA"/>
    <a:srgbClr val="E55512"/>
    <a:srgbClr val="063552"/>
    <a:srgbClr val="0085D6"/>
    <a:srgbClr val="084999"/>
    <a:srgbClr val="022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EA10B7-9066-4D1D-A106-A541DB9B6966}" v="9" dt="2024-09-05T14:16:34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09" d="100"/>
          <a:sy n="109" d="100"/>
        </p:scale>
        <p:origin x="534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 Title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E3-A142-B57D-64979666A1A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E3-A142-B57D-64979666A1A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E3-A142-B57D-64979666A1A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E3-A142-B57D-64979666A1A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7E3-A142-B57D-64979666A1A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7E3-A142-B57D-64979666A1A6}"/>
              </c:ext>
            </c:extLst>
          </c:dPt>
          <c:cat>
            <c:strRef>
              <c:f>Sheet1!$A$2:$A$7</c:f>
              <c:strCache>
                <c:ptCount val="6"/>
                <c:pt idx="0">
                  <c:v>Value 1</c:v>
                </c:pt>
                <c:pt idx="1">
                  <c:v>Value 2</c:v>
                </c:pt>
                <c:pt idx="2">
                  <c:v>Value 3</c:v>
                </c:pt>
                <c:pt idx="3">
                  <c:v>Value 4</c:v>
                </c:pt>
                <c:pt idx="4">
                  <c:v>Value 5</c:v>
                </c:pt>
                <c:pt idx="5">
                  <c:v>Value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12.5</c:v>
                </c:pt>
                <c:pt idx="5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07-8E45-A3A3-BB7DA88DC2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9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48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56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0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77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6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0371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54586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5105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63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98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38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38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18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031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80256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C45183-CC7B-9D47-B0E5-811624746B22}"/>
              </a:ext>
            </a:extLst>
          </p:cNvPr>
          <p:cNvSpPr/>
          <p:nvPr userDrawn="1"/>
        </p:nvSpPr>
        <p:spPr>
          <a:xfrm>
            <a:off x="0" y="-14582"/>
            <a:ext cx="5476064" cy="6033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110B579-9CE7-1943-ADD7-D1E1CA58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83" y="0"/>
            <a:ext cx="4020297" cy="6018835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C27A4-F5D7-8649-BDEC-246515A1E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8618" y="966651"/>
            <a:ext cx="6048421" cy="456878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A0F576AE-F3AE-F34C-96E8-022D21C337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91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C484-6011-A343-8300-949167A62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0F4F42-BEBB-6944-8D10-8D10E17BE1B1}"/>
              </a:ext>
            </a:extLst>
          </p:cNvPr>
          <p:cNvSpPr txBox="1">
            <a:spLocks/>
          </p:cNvSpPr>
          <p:nvPr userDrawn="1"/>
        </p:nvSpPr>
        <p:spPr>
          <a:xfrm>
            <a:off x="838200" y="1846302"/>
            <a:ext cx="10515600" cy="36703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Click to edit text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Click to edit text</a:t>
            </a:r>
          </a:p>
          <a:p>
            <a:pPr marL="571500" marR="0" lvl="0" indent="-5715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Click to edit 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D511891-BF70-7E48-815F-2BB2AAC02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04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958B-9827-6E41-A0DE-EF297D1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C908AD3-D60D-F246-8B5D-DCE0D1A90C08}"/>
              </a:ext>
            </a:extLst>
          </p:cNvPr>
          <p:cNvSpPr/>
          <p:nvPr userDrawn="1"/>
        </p:nvSpPr>
        <p:spPr>
          <a:xfrm>
            <a:off x="5138735" y="3352702"/>
            <a:ext cx="2247254" cy="1061634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 Gothic" panose="020B0502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9327D7-03CB-1246-BD98-1C98192B9AFD}"/>
              </a:ext>
            </a:extLst>
          </p:cNvPr>
          <p:cNvSpPr/>
          <p:nvPr userDrawn="1"/>
        </p:nvSpPr>
        <p:spPr>
          <a:xfrm>
            <a:off x="1471098" y="2269169"/>
            <a:ext cx="3228697" cy="322869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26393C7-84AC-164B-81D2-1E20DDEE1B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1099" y="2827329"/>
            <a:ext cx="3228696" cy="204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Palatino" pitchFamily="2" charset="0"/>
              </a:defRPr>
            </a:lvl1pPr>
          </a:lstStyle>
          <a:p>
            <a:pPr algn="ctr"/>
            <a:r>
              <a:rPr lang="en-US" sz="3200" b="1">
                <a:latin typeface="Century Gothic" panose="020B0502020202020204" pitchFamily="34" charset="0"/>
              </a:rPr>
              <a:t>Lorem</a:t>
            </a:r>
          </a:p>
          <a:p>
            <a:pPr algn="ctr"/>
            <a:r>
              <a:rPr lang="en-US" sz="6600" b="1">
                <a:latin typeface="Century Gothic" panose="020B0502020202020204" pitchFamily="34" charset="0"/>
              </a:rPr>
              <a:t>IPSUM</a:t>
            </a:r>
            <a:br>
              <a:rPr lang="en-US" sz="5400" b="1">
                <a:latin typeface="Century Gothic" panose="020B0502020202020204" pitchFamily="34" charset="0"/>
              </a:rPr>
            </a:br>
            <a:r>
              <a:rPr lang="en-US" sz="2800" b="1">
                <a:latin typeface="Century Gothic" panose="020B0502020202020204" pitchFamily="34" charset="0"/>
              </a:rPr>
              <a:t>Lorem Ipsum 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3C658A-E98E-1849-9165-D8E254D296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1751" y="3610424"/>
            <a:ext cx="3228696" cy="54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alatino" pitchFamily="2" charset="0"/>
              </a:defRPr>
            </a:lvl1pPr>
          </a:lstStyle>
          <a:p>
            <a:pPr algn="ctr"/>
            <a:r>
              <a:rPr lang="en-US" sz="3200" b="1">
                <a:latin typeface="Century Gothic" panose="020B0502020202020204" pitchFamily="34" charset="0"/>
              </a:rPr>
              <a:t>Lorem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FA6082D-0694-484C-8E01-0822A51E37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27975" y="2827329"/>
            <a:ext cx="2990850" cy="27606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Lorem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Ipsum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Lorem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Ipsum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549F8CA-22E8-484D-9131-02545AF77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4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13F483-C13B-2E4C-93F7-5843340E0058}"/>
              </a:ext>
            </a:extLst>
          </p:cNvPr>
          <p:cNvSpPr/>
          <p:nvPr userDrawn="1"/>
        </p:nvSpPr>
        <p:spPr>
          <a:xfrm>
            <a:off x="0" y="-7290"/>
            <a:ext cx="12192000" cy="9298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242B325-CB08-3B42-A051-BEAEF6D9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9" y="0"/>
            <a:ext cx="10848325" cy="92259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32C90AA-8705-7345-95D0-28DD51925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3" y="1133475"/>
            <a:ext cx="10944225" cy="4637088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0551E23-ED29-C54C-A8B2-672038A4C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877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CF301C-6AB6-E64D-8C90-A2F908736B82}"/>
              </a:ext>
            </a:extLst>
          </p:cNvPr>
          <p:cNvGrpSpPr/>
          <p:nvPr userDrawn="1"/>
        </p:nvGrpSpPr>
        <p:grpSpPr>
          <a:xfrm>
            <a:off x="211485" y="724020"/>
            <a:ext cx="5978401" cy="4777369"/>
            <a:chOff x="987244" y="2708789"/>
            <a:chExt cx="4498796" cy="4533912"/>
          </a:xfrm>
        </p:grpSpPr>
        <p:sp>
          <p:nvSpPr>
            <p:cNvPr id="4" name="Freeform 30">
              <a:extLst>
                <a:ext uri="{FF2B5EF4-FFF2-40B4-BE49-F238E27FC236}">
                  <a16:creationId xmlns:a16="http://schemas.microsoft.com/office/drawing/2014/main" id="{633E1358-107F-6E4B-84E1-16CF86A2A168}"/>
                </a:ext>
              </a:extLst>
            </p:cNvPr>
            <p:cNvSpPr/>
            <p:nvPr/>
          </p:nvSpPr>
          <p:spPr>
            <a:xfrm>
              <a:off x="2551250" y="2708789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4C740AD8-7631-ED41-B53C-C75003B83F49}"/>
                </a:ext>
              </a:extLst>
            </p:cNvPr>
            <p:cNvSpPr/>
            <p:nvPr/>
          </p:nvSpPr>
          <p:spPr>
            <a:xfrm>
              <a:off x="4198598" y="3845106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DC2F4487-50C4-F84B-8358-163C70ADC6CF}"/>
                </a:ext>
              </a:extLst>
            </p:cNvPr>
            <p:cNvSpPr/>
            <p:nvPr/>
          </p:nvSpPr>
          <p:spPr>
            <a:xfrm>
              <a:off x="3471535" y="5683706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40">
              <a:extLst>
                <a:ext uri="{FF2B5EF4-FFF2-40B4-BE49-F238E27FC236}">
                  <a16:creationId xmlns:a16="http://schemas.microsoft.com/office/drawing/2014/main" id="{D0E49C93-30E7-C845-B005-01FD07C34434}"/>
                </a:ext>
              </a:extLst>
            </p:cNvPr>
            <p:cNvSpPr/>
            <p:nvPr/>
          </p:nvSpPr>
          <p:spPr>
            <a:xfrm>
              <a:off x="1738022" y="5683706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3C2CE689-7240-694B-B802-77FDA74BEEFF}"/>
                </a:ext>
              </a:extLst>
            </p:cNvPr>
            <p:cNvSpPr/>
            <p:nvPr/>
          </p:nvSpPr>
          <p:spPr>
            <a:xfrm>
              <a:off x="987244" y="3762323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Chevron 10">
            <a:extLst>
              <a:ext uri="{FF2B5EF4-FFF2-40B4-BE49-F238E27FC236}">
                <a16:creationId xmlns:a16="http://schemas.microsoft.com/office/drawing/2014/main" id="{3BC4E86B-6B70-0C43-A464-514D3E6EE633}"/>
              </a:ext>
            </a:extLst>
          </p:cNvPr>
          <p:cNvSpPr/>
          <p:nvPr userDrawn="1"/>
        </p:nvSpPr>
        <p:spPr>
          <a:xfrm rot="2700000">
            <a:off x="1374961" y="1632310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CCA3A9A-139C-904A-A66C-369A9E78AAD7}"/>
              </a:ext>
            </a:extLst>
          </p:cNvPr>
          <p:cNvSpPr/>
          <p:nvPr userDrawn="1"/>
        </p:nvSpPr>
        <p:spPr>
          <a:xfrm rot="7200000">
            <a:off x="3860697" y="1580793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A4D7806B-D3C7-8248-9718-260C6A08EDC6}"/>
              </a:ext>
            </a:extLst>
          </p:cNvPr>
          <p:cNvSpPr/>
          <p:nvPr userDrawn="1"/>
        </p:nvSpPr>
        <p:spPr>
          <a:xfrm rot="19800000">
            <a:off x="872905" y="3551285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087BF116-890D-8044-A259-28444BF3A2A9}"/>
              </a:ext>
            </a:extLst>
          </p:cNvPr>
          <p:cNvSpPr/>
          <p:nvPr userDrawn="1"/>
        </p:nvSpPr>
        <p:spPr>
          <a:xfrm rot="12600000">
            <a:off x="4461659" y="3551286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5AEE787D-2750-0748-B8EB-C6F0F118898F}"/>
              </a:ext>
            </a:extLst>
          </p:cNvPr>
          <p:cNvSpPr/>
          <p:nvPr userDrawn="1"/>
        </p:nvSpPr>
        <p:spPr>
          <a:xfrm rot="16200000">
            <a:off x="2691418" y="4360363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C6EFCE-2428-E54A-B6AF-8F1DDD64B757}"/>
              </a:ext>
            </a:extLst>
          </p:cNvPr>
          <p:cNvSpPr/>
          <p:nvPr userDrawn="1"/>
        </p:nvSpPr>
        <p:spPr>
          <a:xfrm>
            <a:off x="6769533" y="0"/>
            <a:ext cx="5476064" cy="6033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B40B0407-6946-A543-A927-18359F2A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716" y="488981"/>
            <a:ext cx="4544720" cy="1690688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AF733673-701C-854D-B373-422A7F9F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716" y="2500031"/>
            <a:ext cx="4630994" cy="311369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lacinia </a:t>
            </a:r>
            <a:r>
              <a:rPr lang="en-US" err="1"/>
              <a:t>dignissim</a:t>
            </a:r>
            <a:r>
              <a:rPr lang="en-US"/>
              <a:t>. Ut ante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accumsan</a:t>
            </a:r>
            <a:r>
              <a:rPr lang="en-US"/>
              <a:t> vitae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, </a:t>
            </a:r>
            <a:r>
              <a:rPr lang="en-US" err="1"/>
              <a:t>dignissim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B71AA2-876A-9B40-BCB6-84B7E9DAE5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2000" y="1074769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61EDAE1E-6B02-AC46-B8BB-66BD7B2BF0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8677" y="2279247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1791F52-0CC8-7045-9A35-0FA78E730F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95501" y="4179068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25A1482-BEF3-0242-A68B-2F36B5C70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0674" y="4241211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8DF20A63-F0FB-E94F-9C22-01616B844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497" y="2199347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FFE39-9987-F94E-9CFD-7D0B3B6A4C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6259" y="2530715"/>
            <a:ext cx="1933805" cy="1163978"/>
          </a:xfrm>
          <a:prstGeom prst="rect">
            <a:avLst/>
          </a:prstGeom>
        </p:spPr>
      </p:pic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0BDC2E6B-2FA8-6D4D-9574-9E006B0D2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494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EC8E3D-9870-1647-ACD9-8547A53D61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9ACAF3-DF83-8743-8BEC-2ADD2CE24234}"/>
              </a:ext>
            </a:extLst>
          </p:cNvPr>
          <p:cNvSpPr/>
          <p:nvPr userDrawn="1"/>
        </p:nvSpPr>
        <p:spPr>
          <a:xfrm>
            <a:off x="0" y="0"/>
            <a:ext cx="12245597" cy="6299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88DC286-4ED8-4E47-BA77-CADE0D37D6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6288" y="2171700"/>
            <a:ext cx="11022422" cy="344202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Sed </a:t>
            </a:r>
            <a:r>
              <a:rPr lang="en-US" err="1"/>
              <a:t>egestas</a:t>
            </a:r>
            <a:r>
              <a:rPr lang="en-US"/>
              <a:t> lacinia </a:t>
            </a:r>
            <a:r>
              <a:rPr lang="en-US" err="1"/>
              <a:t>dignissim</a:t>
            </a:r>
            <a:r>
              <a:rPr lang="en-US"/>
              <a:t>. Ut ante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accumsan</a:t>
            </a:r>
            <a:r>
              <a:rPr lang="en-US"/>
              <a:t> vitae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, </a:t>
            </a:r>
            <a:r>
              <a:rPr lang="en-US" err="1"/>
              <a:t>dignissim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Sed </a:t>
            </a:r>
            <a:r>
              <a:rPr lang="en-US" err="1"/>
              <a:t>egestas</a:t>
            </a:r>
            <a:r>
              <a:rPr lang="en-US"/>
              <a:t> lacinia </a:t>
            </a:r>
            <a:r>
              <a:rPr lang="en-US" err="1"/>
              <a:t>dignissim</a:t>
            </a:r>
            <a:r>
              <a:rPr lang="en-US"/>
              <a:t>. Ut ante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accumsan</a:t>
            </a:r>
            <a:r>
              <a:rPr lang="en-US"/>
              <a:t> vitae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, </a:t>
            </a:r>
            <a:r>
              <a:rPr lang="en-US" err="1"/>
              <a:t>dignissim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969BD32-BB34-DB4C-9FCB-17B83BF90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88" y="481012"/>
            <a:ext cx="11022422" cy="1690688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3404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8A61-63E7-3849-950D-E6E20DE0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8F3CE83-4C22-2044-892E-FFB03F1CAAD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41031232"/>
              </p:ext>
            </p:extLst>
          </p:nvPr>
        </p:nvGraphicFramePr>
        <p:xfrm>
          <a:off x="3199980" y="1919484"/>
          <a:ext cx="5792040" cy="399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B9B5603F-885C-EA4A-98C9-259A76ACD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93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6A084-0E37-972F-95ED-DC78C0EF1D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69510-D791-2DD8-BEEE-781A51E29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463F5-568B-D715-A275-20858011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A5A12-D7A6-9A11-2546-B965500C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907C6-B0B4-F0A2-8283-62980055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119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1B3F-A512-7295-5482-27F7C3FF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352CA-9D8D-57D2-BBE4-E55E103B4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2137F-B4DC-5642-D13D-5213BD23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E8E8E-BE64-75BE-ACCB-36D567994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B29FB-992E-A142-6A14-F28E9F07C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901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8658-87A6-3784-81B0-1A7B780BB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0AD51-C7EE-2D6D-18CF-1C36609A8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FB748-7EC5-E20B-2036-32E252C7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BE59D-F5AA-ADFB-B1D1-8E4F108C3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BAB6C-FCCD-5245-4D1E-EE0C8D5D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2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47015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229A-3534-F622-31A4-5482F5D5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4B2E2-3985-E644-6101-9B03DE772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A1636-AB60-80D7-8790-E27E80DE4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AD6BC-4A86-E409-44FA-3D9DE323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3BD59-0C09-527B-7EB2-3A5ED261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140BC-68CC-40EA-47F6-57CFDB54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632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6F246-D330-5A8D-6A57-563BFD30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30CB9-7DC7-F34A-8351-6B35B2FE0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C421D-4DE8-A9C1-D23D-3E2C0FDA2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85E63-2901-A90F-1E29-E7F4A12CB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B1F63-0A0E-2278-B86E-ADA398FF4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8E3B2-B26C-1526-A33A-DD24ABDB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DACCA-82CD-3762-A997-FB0374D1A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CB912-A8B9-46DE-F027-ED2A3552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6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34F0-537C-EA5D-81AD-82A0CE865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09A40-E52F-D094-6280-83DCCFE7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547D1-027C-C70A-E080-97D22D6B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77D06-7095-2052-4834-331F9EBD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5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C4AC5-5C59-A16A-EE5D-9C44BE14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EEB1F-350F-4C00-AB0F-7641BCE0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08996-6820-6B53-D91D-57E50550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563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4023-16D9-7C08-BCAE-79A5C138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6B36E-C779-AA89-98F0-5FFC7248D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19578-B0CD-D6D0-9E74-23F5C9692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8008D-B556-7CEB-A1A1-5F432E56C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6936B-67BE-6A3F-6952-9DF534E1B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5BD5C-58C2-EF20-8C48-E345A80F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720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9481-E1E2-5595-FFEF-0AB989CB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3E05C7-B419-874F-059A-0C5E19CE2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4D2A6-0BC3-75C6-CB4E-4E86DEBB7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6D4D3-20C9-434C-5FED-8F6A49CB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4659E-27E3-06D9-7AA9-8DD3E2815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C6E80-6F22-8336-A5B8-23279D19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201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C2B5-F0E1-E4D2-577F-DE8107CE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3D8D6F-161E-313B-8BD2-B0E82CC47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F9684-14D4-DA3D-E974-5B04854E2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A8A8A-9DAD-98F8-B41B-5E4BCD7C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BC33E-3EEE-2E71-4D51-7EACDF18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659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FEDED-FEAB-4C76-EDB5-7B5874982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AEEEB-92F8-E2C2-8DA8-08217B12E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E5E82-0372-BBB6-1EEE-0C92F73B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6DF84-B67A-10AC-38D2-E4A06B7D4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E8D48-751B-05AA-6C55-C24909AC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491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2A801A3-1F7B-324E-B395-509C40297F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3CE8B55-BE66-FA48-AE90-5FC8254E4F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7494" y="3345401"/>
            <a:ext cx="5965371" cy="994311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000" b="1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531F479E-BFA1-6A4F-90EF-C901EFEF99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87493" y="4408855"/>
            <a:ext cx="5965372" cy="497112"/>
          </a:xfrm>
          <a:prstGeom prst="rect">
            <a:avLst/>
          </a:prstGeom>
        </p:spPr>
        <p:txBody>
          <a:bodyPr lIns="89038" tIns="45718" rIns="89038" bIns="45718">
            <a:no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43221" indent="0" algn="ctr">
              <a:buNone/>
              <a:defRPr sz="2000"/>
            </a:lvl2pPr>
            <a:lvl3pPr marL="887554" indent="0" algn="ctr">
              <a:buNone/>
              <a:defRPr sz="1900"/>
            </a:lvl3pPr>
            <a:lvl4pPr marL="1331209" indent="0" algn="ctr">
              <a:buNone/>
              <a:defRPr sz="1600"/>
            </a:lvl4pPr>
            <a:lvl5pPr marL="1775302" indent="0" algn="ctr">
              <a:buNone/>
              <a:defRPr sz="1600"/>
            </a:lvl5pPr>
            <a:lvl6pPr marL="2218743" indent="0" algn="ctr">
              <a:buNone/>
              <a:defRPr sz="1600"/>
            </a:lvl6pPr>
            <a:lvl7pPr marL="2662023" indent="0" algn="ctr">
              <a:buNone/>
              <a:defRPr sz="1600"/>
            </a:lvl7pPr>
            <a:lvl8pPr marL="3105720" indent="0" algn="ctr">
              <a:buNone/>
              <a:defRPr sz="1600"/>
            </a:lvl8pPr>
            <a:lvl9pPr marL="3549662" indent="0" algn="ctr">
              <a:buNone/>
              <a:defRPr sz="1600"/>
            </a:lvl9pPr>
          </a:lstStyle>
          <a:p>
            <a:r>
              <a:rPr lang="en-US"/>
              <a:t>Date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96733-9229-1E4B-A667-1F7219E696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98480" y="1299110"/>
            <a:ext cx="5631588" cy="203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99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2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516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5097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5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0267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369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  <p:sldLayoutId id="2147483893" r:id="rId18"/>
    <p:sldLayoutId id="2147483734" r:id="rId19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4DBC75D-8E1E-2F4E-833F-2D5E277A1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6" y="6385711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D5B551-1B1C-9C44-BDA9-AD75854D375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074" y="6380381"/>
            <a:ext cx="994379" cy="3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09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FD946-C81E-0D74-4F7F-9A5FB277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6F971-A119-252A-E3F7-B91F75815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9F4B4-FE1F-5F12-5316-4448943F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F4EAF-6851-48EF-B8C4-6C4F39E83BF0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2AEA4-0713-E8D8-F3C6-2F2F7B084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D1717-5306-C497-57E4-43B0DBA12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69D94-B204-4793-B23E-F55FA7D82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4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section508.gov/create/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tion508.gov/create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5952D-9B14-004A-908C-85CFADB20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179841"/>
            <a:ext cx="5689011" cy="994311"/>
          </a:xfrm>
        </p:spPr>
        <p:txBody>
          <a:bodyPr/>
          <a:lstStyle/>
          <a:p>
            <a:r>
              <a:rPr lang="en-US" sz="3400" dirty="0"/>
              <a:t>DAAP Technical Writing – Quick Start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80B549-4F6E-F94E-B17E-7CACCC954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335130"/>
            <a:ext cx="5568938" cy="497112"/>
          </a:xfrm>
        </p:spPr>
        <p:txBody>
          <a:bodyPr/>
          <a:lstStyle/>
          <a:p>
            <a:r>
              <a:rPr lang="en-US" dirty="0"/>
              <a:t>Q2 2023</a:t>
            </a:r>
            <a:r>
              <a:rPr lang="en-US" dirty="0">
                <a:solidFill>
                  <a:srgbClr val="0085D6"/>
                </a:solidFill>
              </a:rPr>
              <a:t>f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45751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182740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D36846-CA76-036A-7809-0A5D8536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57" y="665302"/>
            <a:ext cx="1605266" cy="747691"/>
          </a:xfrm>
        </p:spPr>
        <p:txBody>
          <a:bodyPr/>
          <a:lstStyle/>
          <a:p>
            <a:r>
              <a:rPr lang="en-US" sz="3600" dirty="0">
                <a:solidFill>
                  <a:srgbClr val="E55512"/>
                </a:solidFill>
                <a:latin typeface="Arial Nova Light" panose="020B0304020202020204" pitchFamily="34" charset="0"/>
              </a:rPr>
              <a:t>Clear</a:t>
            </a:r>
          </a:p>
        </p:txBody>
      </p:sp>
      <p:pic>
        <p:nvPicPr>
          <p:cNvPr id="18" name="Picture Placeholder 17" descr="City lights focused in magnifying glass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/>
          <a:srcRect l="16675" r="16675"/>
          <a:stretch/>
        </p:blipFill>
        <p:spPr>
          <a:xfrm>
            <a:off x="6973882" y="1525481"/>
            <a:ext cx="3200400" cy="3200400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FA32D9-9862-BA56-8EF8-E3A2BEB341EF}"/>
              </a:ext>
            </a:extLst>
          </p:cNvPr>
          <p:cNvSpPr txBox="1"/>
          <p:nvPr/>
        </p:nvSpPr>
        <p:spPr>
          <a:xfrm>
            <a:off x="10237419" y="5219992"/>
            <a:ext cx="1114696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E55512"/>
                </a:solidFill>
                <a:latin typeface="Arial Nova Light" panose="020B0604020202020204" pitchFamily="34" charset="0"/>
              </a:rPr>
              <a:t>Clear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Concise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Complete 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Consistent 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Compliant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04F07-ED43-A1FF-0614-E1CF78A49BB3}"/>
              </a:ext>
            </a:extLst>
          </p:cNvPr>
          <p:cNvSpPr txBox="1"/>
          <p:nvPr/>
        </p:nvSpPr>
        <p:spPr>
          <a:xfrm>
            <a:off x="866889" y="1724134"/>
            <a:ext cx="4602050" cy="3011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Arial Nova" panose="020B0504020202020204" pitchFamily="34" charset="0"/>
              </a:rPr>
              <a:t>Ensure readers understand information &amp; instructions: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 Nova Cond" panose="020B0506020202020204" pitchFamily="34" charset="0"/>
              </a:rPr>
              <a:t>Choose words deliberately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 Nova Cond" panose="020B0506020202020204" pitchFamily="34" charset="0"/>
              </a:rPr>
              <a:t>Use proper grammar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 Nova Cond" panose="020B0506020202020204" pitchFamily="34" charset="0"/>
              </a:rPr>
              <a:t>Define unfamiliar terms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 Nova Cond" panose="020B0506020202020204" pitchFamily="34" charset="0"/>
              </a:rPr>
              <a:t>Do not use acronyms &amp; abbreviations 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 Nova Cond" panose="020B0506020202020204" pitchFamily="34" charset="0"/>
              </a:rPr>
              <a:t>Avoid jargon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 Nova Cond" panose="020B0506020202020204" pitchFamily="34" charset="0"/>
              </a:rPr>
              <a:t>Be Accessibility conscious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D976AE19-1592-F807-89A9-40BC95DFDD1B}"/>
              </a:ext>
            </a:extLst>
          </p:cNvPr>
          <p:cNvSpPr/>
          <p:nvPr/>
        </p:nvSpPr>
        <p:spPr>
          <a:xfrm>
            <a:off x="9808522" y="1292524"/>
            <a:ext cx="731520" cy="731520"/>
          </a:xfrm>
          <a:prstGeom prst="flowChartConnector">
            <a:avLst/>
          </a:prstGeom>
          <a:solidFill>
            <a:srgbClr val="472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255CA50F-2171-51E9-D6F9-6C97C6155AD5}"/>
              </a:ext>
            </a:extLst>
          </p:cNvPr>
          <p:cNvSpPr/>
          <p:nvPr/>
        </p:nvSpPr>
        <p:spPr>
          <a:xfrm>
            <a:off x="10411590" y="1429684"/>
            <a:ext cx="457200" cy="457200"/>
          </a:xfrm>
          <a:prstGeom prst="flowChartConnector">
            <a:avLst/>
          </a:prstGeom>
          <a:solidFill>
            <a:srgbClr val="C634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03DDE3F-A2D6-2EFD-E188-A037809011FC}"/>
              </a:ext>
            </a:extLst>
          </p:cNvPr>
          <p:cNvSpPr/>
          <p:nvPr/>
        </p:nvSpPr>
        <p:spPr>
          <a:xfrm>
            <a:off x="10657607" y="818180"/>
            <a:ext cx="274320" cy="274320"/>
          </a:xfrm>
          <a:prstGeom prst="flowChartConnector">
            <a:avLst/>
          </a:prstGeom>
          <a:solidFill>
            <a:srgbClr val="299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12">
            <a:extLst>
              <a:ext uri="{FF2B5EF4-FFF2-40B4-BE49-F238E27FC236}">
                <a16:creationId xmlns:a16="http://schemas.microsoft.com/office/drawing/2014/main" id="{44297751-DA49-17D9-A6E3-01D5753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747" y="6374317"/>
            <a:ext cx="2060727" cy="286035"/>
          </a:xfrm>
        </p:spPr>
        <p:txBody>
          <a:bodyPr/>
          <a:lstStyle/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182740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0" y="716193"/>
            <a:ext cx="2173604" cy="635467"/>
          </a:xfrm>
        </p:spPr>
        <p:txBody>
          <a:bodyPr/>
          <a:lstStyle/>
          <a:p>
            <a:r>
              <a:rPr lang="en-US" sz="3600" dirty="0">
                <a:solidFill>
                  <a:srgbClr val="E55512"/>
                </a:solidFill>
                <a:latin typeface="Arial Nova Light" panose="020B0304020202020204" pitchFamily="34" charset="0"/>
              </a:rPr>
              <a:t>Concise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3AFB2D-9346-7439-8C5B-49551C7C98B2}"/>
              </a:ext>
            </a:extLst>
          </p:cNvPr>
          <p:cNvSpPr txBox="1"/>
          <p:nvPr/>
        </p:nvSpPr>
        <p:spPr>
          <a:xfrm>
            <a:off x="10219266" y="5214509"/>
            <a:ext cx="1114696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latin typeface="Arial Nova Light" panose="020B0604020202020204" pitchFamily="34" charset="0"/>
              </a:rPr>
              <a:t>Clear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E55512"/>
                </a:solidFill>
                <a:latin typeface="Arial Nova Light" panose="020B0604020202020204" pitchFamily="34" charset="0"/>
              </a:rPr>
              <a:t>Concise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Complete 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Consistent 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Compliant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9213333-E778-DD05-4DAF-451A9E30B5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48878" y="1507930"/>
            <a:ext cx="4370388" cy="234545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Arial Nova" panose="020B0504020202020204" pitchFamily="34" charset="0"/>
              </a:rPr>
              <a:t>Embrace simple – Less is more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 Nova Cond" panose="020B0506020202020204" pitchFamily="34" charset="0"/>
              </a:rPr>
              <a:t>Keep words &amp; sentences short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 Nova Cond" panose="020B0506020202020204" pitchFamily="34" charset="0"/>
              </a:rPr>
              <a:t>Write in Active voice (start with a verb)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 Nova Cond" panose="020B0506020202020204" pitchFamily="34" charset="0"/>
              </a:rPr>
              <a:t>Use present tense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 Nova Cond" panose="020B0506020202020204" pitchFamily="34" charset="0"/>
              </a:rPr>
              <a:t>Eliminate extra nouns &amp; filler words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b="0" dirty="0">
                <a:latin typeface="Arial Nova Cond" panose="020B0506020202020204" pitchFamily="34" charset="0"/>
              </a:rPr>
              <a:t>Focus on topic to reduce scope creep</a:t>
            </a:r>
          </a:p>
          <a:p>
            <a:endParaRPr lang="en-US" dirty="0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E6CA5B98-46E8-C90E-B201-9C49BF11008A}"/>
              </a:ext>
            </a:extLst>
          </p:cNvPr>
          <p:cNvSpPr/>
          <p:nvPr/>
        </p:nvSpPr>
        <p:spPr>
          <a:xfrm>
            <a:off x="527685" y="3179369"/>
            <a:ext cx="822960" cy="822960"/>
          </a:xfrm>
          <a:prstGeom prst="flowChartConnector">
            <a:avLst/>
          </a:prstGeom>
          <a:solidFill>
            <a:srgbClr val="04A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9C52C01F-9FA5-A70B-5FF7-E1E3A90268CD}"/>
              </a:ext>
            </a:extLst>
          </p:cNvPr>
          <p:cNvSpPr/>
          <p:nvPr/>
        </p:nvSpPr>
        <p:spPr>
          <a:xfrm>
            <a:off x="4646133" y="4071111"/>
            <a:ext cx="365760" cy="366712"/>
          </a:xfrm>
          <a:prstGeom prst="flowChartConnector">
            <a:avLst/>
          </a:prstGeom>
          <a:solidFill>
            <a:srgbClr val="299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Placeholder 17" descr="Pencil and circle concept art">
            <a:extLst>
              <a:ext uri="{FF2B5EF4-FFF2-40B4-BE49-F238E27FC236}">
                <a16:creationId xmlns:a16="http://schemas.microsoft.com/office/drawing/2014/main" id="{E5399850-5B24-C8BE-F098-F32866CBD4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787" r="15787"/>
          <a:stretch/>
        </p:blipFill>
        <p:spPr>
          <a:xfrm>
            <a:off x="1052892" y="2220215"/>
            <a:ext cx="3286125" cy="3286125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9DFD2604-D855-CBF2-11C6-DE9FA9E117CC}"/>
              </a:ext>
            </a:extLst>
          </p:cNvPr>
          <p:cNvSpPr/>
          <p:nvPr/>
        </p:nvSpPr>
        <p:spPr>
          <a:xfrm>
            <a:off x="3823173" y="4734401"/>
            <a:ext cx="822960" cy="822960"/>
          </a:xfrm>
          <a:prstGeom prst="flowChartConnector">
            <a:avLst/>
          </a:prstGeom>
          <a:solidFill>
            <a:srgbClr val="E555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12">
            <a:extLst>
              <a:ext uri="{FF2B5EF4-FFF2-40B4-BE49-F238E27FC236}">
                <a16:creationId xmlns:a16="http://schemas.microsoft.com/office/drawing/2014/main" id="{3444F8EA-4EBC-99C5-35B9-34240213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747" y="6374317"/>
            <a:ext cx="2060727" cy="286035"/>
          </a:xfrm>
        </p:spPr>
        <p:txBody>
          <a:bodyPr/>
          <a:lstStyle/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182740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52" y="758215"/>
            <a:ext cx="2628900" cy="687342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E55512"/>
                </a:solidFill>
                <a:latin typeface="Arial Nova Light" panose="020B0304020202020204" pitchFamily="34" charset="0"/>
              </a:rPr>
              <a:t>Complete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201EF-F856-E9A6-FEC4-4F73BC682AE1}"/>
              </a:ext>
            </a:extLst>
          </p:cNvPr>
          <p:cNvSpPr txBox="1"/>
          <p:nvPr/>
        </p:nvSpPr>
        <p:spPr>
          <a:xfrm>
            <a:off x="10187268" y="5317974"/>
            <a:ext cx="1114696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latin typeface="Arial Nova Light" panose="020B0604020202020204" pitchFamily="34" charset="0"/>
              </a:rPr>
              <a:t>Clear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Concise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E55512"/>
                </a:solidFill>
                <a:latin typeface="Arial Nova Light" panose="020B0604020202020204" pitchFamily="34" charset="0"/>
              </a:rPr>
              <a:t>Complete</a:t>
            </a:r>
            <a:r>
              <a:rPr lang="en-US" sz="900" b="1" dirty="0">
                <a:latin typeface="Arial Nova Light" panose="020B0604020202020204" pitchFamily="34" charset="0"/>
              </a:rPr>
              <a:t> 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Consistent 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Compliant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ED6403-9A00-E054-F962-87AA50F1D1F0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726628" y="3662644"/>
            <a:ext cx="9556633" cy="19491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US" b="1" spc="-10" dirty="0">
                <a:latin typeface="Arial Nova" panose="020B0504020202020204" pitchFamily="34" charset="0"/>
              </a:rPr>
              <a:t>Create a comprehensive package </a:t>
            </a:r>
          </a:p>
          <a:p>
            <a:pPr indent="-171450">
              <a:lnSpc>
                <a:spcPct val="10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US" sz="1800" dirty="0">
                <a:latin typeface="Arial Nova Light" panose="020B0304020202020204" pitchFamily="34" charset="0"/>
              </a:rPr>
              <a:t>Think in terms of “Trigger to Target” – </a:t>
            </a:r>
          </a:p>
          <a:p>
            <a:pPr indent="0">
              <a:lnSpc>
                <a:spcPct val="100000"/>
              </a:lnSpc>
              <a:spcBef>
                <a:spcPts val="100"/>
              </a:spcBef>
              <a:spcAft>
                <a:spcPts val="300"/>
              </a:spcAft>
              <a:buClr>
                <a:schemeClr val="tx1"/>
              </a:buClr>
              <a:buNone/>
            </a:pPr>
            <a:r>
              <a:rPr lang="en-US" sz="1800" dirty="0">
                <a:latin typeface="Arial Nova Light" panose="020B0304020202020204" pitchFamily="34" charset="0"/>
              </a:rPr>
              <a:t>What Triggers the </a:t>
            </a:r>
            <a:r>
              <a:rPr lang="en-US" sz="1800" b="1" i="1" dirty="0">
                <a:latin typeface="Arial Nova Light" panose="020B0304020202020204" pitchFamily="34" charset="0"/>
              </a:rPr>
              <a:t>Action</a:t>
            </a:r>
            <a:r>
              <a:rPr lang="en-US" sz="1800" dirty="0">
                <a:latin typeface="Arial Nova Light" panose="020B0304020202020204" pitchFamily="34" charset="0"/>
              </a:rPr>
              <a:t>? What is the targeted </a:t>
            </a:r>
            <a:r>
              <a:rPr lang="en-US" sz="1800" b="1" i="1" dirty="0">
                <a:latin typeface="Arial Nova Light" panose="020B0304020202020204" pitchFamily="34" charset="0"/>
              </a:rPr>
              <a:t>Outcome</a:t>
            </a:r>
            <a:r>
              <a:rPr lang="en-US" sz="1800" dirty="0">
                <a:latin typeface="Arial Nova Light" panose="020B0304020202020204" pitchFamily="34" charset="0"/>
              </a:rPr>
              <a:t>?</a:t>
            </a:r>
          </a:p>
          <a:p>
            <a:pPr indent="-17145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1800" dirty="0">
                <a:latin typeface="Arial Nova Light" panose="020B0304020202020204" pitchFamily="34" charset="0"/>
              </a:rPr>
              <a:t>Avoid assumptions with reader knowledge &amp; understanding (“Lottery doc”)</a:t>
            </a:r>
          </a:p>
          <a:p>
            <a:pPr indent="-17145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1800" dirty="0">
                <a:latin typeface="Arial Nova Light" panose="020B0304020202020204" pitchFamily="34" charset="0"/>
              </a:rPr>
              <a:t>Find balance between </a:t>
            </a:r>
            <a:r>
              <a:rPr lang="en-US" sz="1800" b="1" i="1" dirty="0">
                <a:latin typeface="Arial Nova Light" panose="020B0304020202020204" pitchFamily="34" charset="0"/>
              </a:rPr>
              <a:t>Concise</a:t>
            </a:r>
            <a:r>
              <a:rPr lang="en-US" sz="1800" i="1" dirty="0">
                <a:latin typeface="Arial Nova Light" panose="020B0304020202020204" pitchFamily="34" charset="0"/>
              </a:rPr>
              <a:t> </a:t>
            </a:r>
            <a:r>
              <a:rPr lang="en-US" sz="1800" dirty="0">
                <a:latin typeface="Arial Nova Light" panose="020B0304020202020204" pitchFamily="34" charset="0"/>
              </a:rPr>
              <a:t>&amp; </a:t>
            </a:r>
            <a:r>
              <a:rPr lang="en-US" sz="1800" b="1" i="1" dirty="0">
                <a:latin typeface="Arial Nova Light" panose="020B0304020202020204" pitchFamily="34" charset="0"/>
              </a:rPr>
              <a:t>Complete</a:t>
            </a:r>
            <a:r>
              <a:rPr lang="en-US" sz="1800" dirty="0">
                <a:latin typeface="Arial Nova Light" panose="020B0304020202020204" pitchFamily="34" charset="0"/>
              </a:rPr>
              <a:t> with links to FAQs, training modules, &amp; tutorials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432877-CFE3-D1B4-6AEA-ACC7A02DE93B}"/>
              </a:ext>
            </a:extLst>
          </p:cNvPr>
          <p:cNvGrpSpPr/>
          <p:nvPr/>
        </p:nvGrpSpPr>
        <p:grpSpPr>
          <a:xfrm rot="18528862">
            <a:off x="9139207" y="873697"/>
            <a:ext cx="548640" cy="1001997"/>
            <a:chOff x="2907209" y="3842574"/>
            <a:chExt cx="713204" cy="1555596"/>
          </a:xfrm>
        </p:grpSpPr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7344FF4E-6BFC-E1B4-67D7-A87F6DCC0212}"/>
                </a:ext>
              </a:extLst>
            </p:cNvPr>
            <p:cNvSpPr/>
            <p:nvPr/>
          </p:nvSpPr>
          <p:spPr>
            <a:xfrm>
              <a:off x="2907209" y="4546410"/>
              <a:ext cx="713204" cy="851760"/>
            </a:xfrm>
            <a:prstGeom prst="flowChartConnector">
              <a:avLst/>
            </a:prstGeom>
            <a:solidFill>
              <a:srgbClr val="04A5DA"/>
            </a:solidFill>
            <a:ln>
              <a:solidFill>
                <a:srgbClr val="04A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015E4CDD-CFA2-8698-B701-0C61B0749CF6}"/>
                </a:ext>
              </a:extLst>
            </p:cNvPr>
            <p:cNvSpPr/>
            <p:nvPr/>
          </p:nvSpPr>
          <p:spPr>
            <a:xfrm>
              <a:off x="3138077" y="4102835"/>
              <a:ext cx="475469" cy="567840"/>
            </a:xfrm>
            <a:prstGeom prst="flowChartConnector">
              <a:avLst/>
            </a:prstGeom>
            <a:solidFill>
              <a:srgbClr val="C63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84537644-0190-CC46-496F-8C37BEC0BD6F}"/>
                </a:ext>
              </a:extLst>
            </p:cNvPr>
            <p:cNvSpPr/>
            <p:nvPr/>
          </p:nvSpPr>
          <p:spPr>
            <a:xfrm>
              <a:off x="3179604" y="3842574"/>
              <a:ext cx="237735" cy="283920"/>
            </a:xfrm>
            <a:prstGeom prst="flowChartConnector">
              <a:avLst/>
            </a:prstGeom>
            <a:solidFill>
              <a:srgbClr val="DEB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Picture 35" descr="Three darts on bullseye">
            <a:extLst>
              <a:ext uri="{FF2B5EF4-FFF2-40B4-BE49-F238E27FC236}">
                <a16:creationId xmlns:a16="http://schemas.microsoft.com/office/drawing/2014/main" id="{F988DBBC-1E24-A9AB-2F08-C96A3B923AC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6797" r="16797"/>
          <a:stretch/>
        </p:blipFill>
        <p:spPr>
          <a:xfrm>
            <a:off x="6213127" y="1031025"/>
            <a:ext cx="3200400" cy="3200400"/>
          </a:xfrm>
          <a:prstGeom prst="flowChartConnector">
            <a:avLst/>
          </a:prstGeom>
        </p:spPr>
      </p:pic>
      <p:sp>
        <p:nvSpPr>
          <p:cNvPr id="2" name="Date Placeholder 12">
            <a:extLst>
              <a:ext uri="{FF2B5EF4-FFF2-40B4-BE49-F238E27FC236}">
                <a16:creationId xmlns:a16="http://schemas.microsoft.com/office/drawing/2014/main" id="{2D233056-0DAF-ACD4-0024-F726809F968B}"/>
              </a:ext>
            </a:extLst>
          </p:cNvPr>
          <p:cNvSpPr txBox="1">
            <a:spLocks/>
          </p:cNvSpPr>
          <p:nvPr/>
        </p:nvSpPr>
        <p:spPr>
          <a:xfrm>
            <a:off x="215747" y="6374317"/>
            <a:ext cx="2060727" cy="286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Nova Cond Light" panose="020B0306020202020204" pitchFamily="34" charset="0"/>
              </a:rPr>
              <a:t>Technical Communication Training 2023</a:t>
            </a:r>
            <a:endParaRPr lang="en-US" dirty="0"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182740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24" y="549275"/>
            <a:ext cx="2973388" cy="67089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E55512"/>
                </a:solidFill>
                <a:latin typeface="Arial Nova Light" panose="020B0304020202020204" pitchFamily="34" charset="0"/>
              </a:rPr>
              <a:t>Consistent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 Nova Light" panose="020B0304020202020204" pitchFamily="34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67B11-F016-49E2-3308-D5EC44FA3F71}"/>
              </a:ext>
            </a:extLst>
          </p:cNvPr>
          <p:cNvSpPr txBox="1"/>
          <p:nvPr/>
        </p:nvSpPr>
        <p:spPr>
          <a:xfrm>
            <a:off x="10359893" y="5249260"/>
            <a:ext cx="1114696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latin typeface="Arial Nova Light" panose="020B0604020202020204" pitchFamily="34" charset="0"/>
              </a:rPr>
              <a:t>Clear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Concise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Complete 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E55512"/>
                </a:solidFill>
                <a:latin typeface="Arial Nova Light" panose="020B0604020202020204" pitchFamily="34" charset="0"/>
              </a:rPr>
              <a:t>Consistent 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Compliant</a:t>
            </a:r>
          </a:p>
        </p:txBody>
      </p:sp>
      <p:pic>
        <p:nvPicPr>
          <p:cNvPr id="19" name="Picture 18" descr="Colorful popsicles in a line">
            <a:extLst>
              <a:ext uri="{FF2B5EF4-FFF2-40B4-BE49-F238E27FC236}">
                <a16:creationId xmlns:a16="http://schemas.microsoft.com/office/drawing/2014/main" id="{05DCD5F9-EA24-1426-6A65-4A24EFD7DE48}"/>
              </a:ext>
            </a:extLst>
          </p:cNvPr>
          <p:cNvPicPr>
            <a:picLocks/>
          </p:cNvPicPr>
          <p:nvPr/>
        </p:nvPicPr>
        <p:blipFill>
          <a:blip r:embed="rId3"/>
          <a:srcRect l="17279" r="17279"/>
          <a:stretch/>
        </p:blipFill>
        <p:spPr>
          <a:xfrm>
            <a:off x="886837" y="1602975"/>
            <a:ext cx="3200400" cy="3200400"/>
          </a:xfrm>
          <a:prstGeom prst="flowChartConnector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F648D5-D63F-5FE2-5B3B-01400AD8F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9577" y="2191239"/>
            <a:ext cx="6578044" cy="202387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latin typeface="Arial Nova" panose="020B0504020202020204" pitchFamily="34" charset="0"/>
              </a:rPr>
              <a:t>Unlock clarity with consistency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1800" dirty="0">
                <a:latin typeface="Arial Nova Cond" panose="020B0506020202020204" pitchFamily="34" charset="0"/>
              </a:rPr>
              <a:t>Use consistent fonts, bulleting, colors, templates (style guide)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1800" dirty="0">
                <a:latin typeface="Arial Nova Cond" panose="020B0506020202020204" pitchFamily="34" charset="0"/>
              </a:rPr>
              <a:t>Write with uniform grammar and tone (Active voice)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1800" dirty="0">
                <a:latin typeface="Arial Nova Cond" panose="020B0506020202020204" pitchFamily="34" charset="0"/>
              </a:rPr>
              <a:t>Use industry-familiar terms &amp; avoid over interchange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1800" dirty="0">
                <a:latin typeface="Arial Nova Cond" panose="020B0506020202020204" pitchFamily="34" charset="0"/>
              </a:rPr>
              <a:t>Reuse product language, designs, &amp; graphics </a:t>
            </a:r>
          </a:p>
          <a:p>
            <a:pPr marL="0" indent="0">
              <a:buNone/>
            </a:pPr>
            <a:endParaRPr lang="en-US" dirty="0">
              <a:latin typeface="Arial Nova" panose="020B05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097726-FF96-5986-6AA2-F3BCC6045086}"/>
              </a:ext>
            </a:extLst>
          </p:cNvPr>
          <p:cNvGrpSpPr/>
          <p:nvPr/>
        </p:nvGrpSpPr>
        <p:grpSpPr>
          <a:xfrm>
            <a:off x="3994055" y="622929"/>
            <a:ext cx="2337078" cy="457200"/>
            <a:chOff x="9548271" y="4522610"/>
            <a:chExt cx="2337078" cy="4572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02D657F-36EF-2C75-4A94-97F7E6C95D8D}"/>
                </a:ext>
              </a:extLst>
            </p:cNvPr>
            <p:cNvGrpSpPr/>
            <p:nvPr/>
          </p:nvGrpSpPr>
          <p:grpSpPr>
            <a:xfrm rot="5400000">
              <a:off x="10174897" y="3895984"/>
              <a:ext cx="457200" cy="1710452"/>
              <a:chOff x="3001676" y="3073357"/>
              <a:chExt cx="594337" cy="2655469"/>
            </a:xfrm>
          </p:grpSpPr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74345F1A-C3EF-A7F9-F2F4-966D125D4199}"/>
                  </a:ext>
                </a:extLst>
              </p:cNvPr>
              <p:cNvSpPr/>
              <p:nvPr/>
            </p:nvSpPr>
            <p:spPr>
              <a:xfrm>
                <a:off x="3001676" y="5019025"/>
                <a:ext cx="594336" cy="709801"/>
              </a:xfrm>
              <a:prstGeom prst="flowChartConnector">
                <a:avLst/>
              </a:prstGeom>
              <a:solidFill>
                <a:srgbClr val="E5551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5D8ACA5C-320D-A7B3-464B-F6EE9B451138}"/>
                  </a:ext>
                </a:extLst>
              </p:cNvPr>
              <p:cNvSpPr/>
              <p:nvPr/>
            </p:nvSpPr>
            <p:spPr>
              <a:xfrm>
                <a:off x="3001677" y="4046193"/>
                <a:ext cx="594336" cy="709801"/>
              </a:xfrm>
              <a:prstGeom prst="flowChartConnector">
                <a:avLst/>
              </a:prstGeom>
              <a:solidFill>
                <a:srgbClr val="299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F34B2F8A-2D6E-46C9-77FA-099D693DCC20}"/>
                  </a:ext>
                </a:extLst>
              </p:cNvPr>
              <p:cNvSpPr/>
              <p:nvPr/>
            </p:nvSpPr>
            <p:spPr>
              <a:xfrm>
                <a:off x="3001676" y="3073357"/>
                <a:ext cx="594336" cy="709801"/>
              </a:xfrm>
              <a:prstGeom prst="flowChartConnector">
                <a:avLst/>
              </a:prstGeom>
              <a:solidFill>
                <a:srgbClr val="4729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447580F1-2AE0-B241-A9B5-D0B994EF5910}"/>
                </a:ext>
              </a:extLst>
            </p:cNvPr>
            <p:cNvSpPr/>
            <p:nvPr/>
          </p:nvSpPr>
          <p:spPr>
            <a:xfrm rot="5400000">
              <a:off x="11428149" y="4522610"/>
              <a:ext cx="457200" cy="457200"/>
            </a:xfrm>
            <a:prstGeom prst="flowChartConnector">
              <a:avLst/>
            </a:prstGeom>
            <a:solidFill>
              <a:srgbClr val="04A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6F5D51-95FB-03F2-CEEF-0CE2067DF880}"/>
              </a:ext>
            </a:extLst>
          </p:cNvPr>
          <p:cNvGrpSpPr/>
          <p:nvPr/>
        </p:nvGrpSpPr>
        <p:grpSpPr>
          <a:xfrm>
            <a:off x="9594711" y="4520183"/>
            <a:ext cx="2337078" cy="457200"/>
            <a:chOff x="9548271" y="4522610"/>
            <a:chExt cx="2337078" cy="4572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ADBBEBD-9025-C952-88BD-6831E83AE0F9}"/>
                </a:ext>
              </a:extLst>
            </p:cNvPr>
            <p:cNvGrpSpPr/>
            <p:nvPr/>
          </p:nvGrpSpPr>
          <p:grpSpPr>
            <a:xfrm rot="5400000">
              <a:off x="10174897" y="3895984"/>
              <a:ext cx="457200" cy="1710452"/>
              <a:chOff x="3001676" y="3073357"/>
              <a:chExt cx="594337" cy="2655469"/>
            </a:xfrm>
          </p:grpSpPr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DE65732C-3858-1472-7C23-359A5E3B0C5F}"/>
                  </a:ext>
                </a:extLst>
              </p:cNvPr>
              <p:cNvSpPr/>
              <p:nvPr/>
            </p:nvSpPr>
            <p:spPr>
              <a:xfrm>
                <a:off x="3001676" y="5019025"/>
                <a:ext cx="594336" cy="709801"/>
              </a:xfrm>
              <a:prstGeom prst="flowChartConnector">
                <a:avLst/>
              </a:prstGeom>
              <a:solidFill>
                <a:srgbClr val="E5551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D0AAA612-7971-1361-5D2C-6562EAC56A85}"/>
                  </a:ext>
                </a:extLst>
              </p:cNvPr>
              <p:cNvSpPr/>
              <p:nvPr/>
            </p:nvSpPr>
            <p:spPr>
              <a:xfrm>
                <a:off x="3001677" y="4046193"/>
                <a:ext cx="594336" cy="709801"/>
              </a:xfrm>
              <a:prstGeom prst="flowChartConnector">
                <a:avLst/>
              </a:prstGeom>
              <a:solidFill>
                <a:srgbClr val="299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72D7BE31-402B-C85D-58B3-75EDB6EE8FBF}"/>
                  </a:ext>
                </a:extLst>
              </p:cNvPr>
              <p:cNvSpPr/>
              <p:nvPr/>
            </p:nvSpPr>
            <p:spPr>
              <a:xfrm>
                <a:off x="3001676" y="3073357"/>
                <a:ext cx="594336" cy="709801"/>
              </a:xfrm>
              <a:prstGeom prst="flowChartConnector">
                <a:avLst/>
              </a:prstGeom>
              <a:solidFill>
                <a:srgbClr val="4729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4CB5F485-FB57-CD45-E192-1CBD38B8E471}"/>
                </a:ext>
              </a:extLst>
            </p:cNvPr>
            <p:cNvSpPr/>
            <p:nvPr/>
          </p:nvSpPr>
          <p:spPr>
            <a:xfrm rot="5400000">
              <a:off x="11428149" y="4522610"/>
              <a:ext cx="457200" cy="457200"/>
            </a:xfrm>
            <a:prstGeom prst="flowChartConnector">
              <a:avLst/>
            </a:prstGeom>
            <a:solidFill>
              <a:srgbClr val="04A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12">
            <a:extLst>
              <a:ext uri="{FF2B5EF4-FFF2-40B4-BE49-F238E27FC236}">
                <a16:creationId xmlns:a16="http://schemas.microsoft.com/office/drawing/2014/main" id="{D35AB511-CF9A-07C4-9935-3D11225D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747" y="6374317"/>
            <a:ext cx="2060727" cy="286035"/>
          </a:xfrm>
        </p:spPr>
        <p:txBody>
          <a:bodyPr/>
          <a:lstStyle/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182740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76" y="753555"/>
            <a:ext cx="3087687" cy="661216"/>
          </a:xfrm>
        </p:spPr>
        <p:txBody>
          <a:bodyPr/>
          <a:lstStyle/>
          <a:p>
            <a:r>
              <a:rPr lang="en-US" sz="3600" dirty="0">
                <a:solidFill>
                  <a:srgbClr val="E55512"/>
                </a:solidFill>
                <a:latin typeface="Arial Nova Light" panose="020B0304020202020204" pitchFamily="34" charset="0"/>
              </a:rPr>
              <a:t>Compliant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6110" y="3476152"/>
            <a:ext cx="5475564" cy="19320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dirty="0">
                <a:latin typeface="Arial Nova Cond" panose="020B0506020202020204" pitchFamily="34" charset="0"/>
              </a:rPr>
              <a:t>Adhere to technical writing best practices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dirty="0">
                <a:latin typeface="Arial Nova Cond" panose="020B0506020202020204" pitchFamily="34" charset="0"/>
              </a:rPr>
              <a:t>Respect established standard operating procedures 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dirty="0">
                <a:latin typeface="Arial Nova Cond" panose="020B0506020202020204" pitchFamily="34" charset="0"/>
              </a:rPr>
              <a:t>Follow determined style guide &amp; templates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dirty="0">
                <a:latin typeface="Arial Nova Cond" panose="020B0506020202020204" pitchFamily="34" charset="0"/>
              </a:rPr>
              <a:t>Be </a:t>
            </a:r>
            <a:r>
              <a:rPr lang="en-US" dirty="0">
                <a:solidFill>
                  <a:srgbClr val="3F8DFF"/>
                </a:solidFill>
                <a:latin typeface="Arial Nova Cond" panose="020B0506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508 conscious</a:t>
            </a:r>
            <a:r>
              <a:rPr lang="en-US" dirty="0">
                <a:solidFill>
                  <a:srgbClr val="3F8DFF"/>
                </a:solidFill>
                <a:latin typeface="Arial Nova Cond" panose="020B0506020202020204" pitchFamily="34" charset="0"/>
              </a:rPr>
              <a:t> </a:t>
            </a:r>
            <a:r>
              <a:rPr lang="en-US" dirty="0">
                <a:latin typeface="Arial Nova Cond" panose="020B0506020202020204" pitchFamily="34" charset="0"/>
              </a:rPr>
              <a:t>(Accessibility)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dirty="0">
                <a:latin typeface="Arial Nova Cond" panose="020B0506020202020204" pitchFamily="34" charset="0"/>
              </a:rPr>
              <a:t>Consider company, local, state, &amp; federal regulations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0FEC1-0F07-1EF8-2FE1-F13EDF72F78C}"/>
              </a:ext>
            </a:extLst>
          </p:cNvPr>
          <p:cNvSpPr txBox="1"/>
          <p:nvPr/>
        </p:nvSpPr>
        <p:spPr>
          <a:xfrm>
            <a:off x="10169928" y="5133201"/>
            <a:ext cx="1114696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latin typeface="Arial Nova Light" panose="020B0604020202020204" pitchFamily="34" charset="0"/>
              </a:rPr>
              <a:t>Clear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Concise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Complete 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 Nova Light" panose="020B0604020202020204" pitchFamily="34" charset="0"/>
              </a:rPr>
              <a:t>Consistent </a:t>
            </a:r>
          </a:p>
          <a:p>
            <a:pPr marL="287338" indent="-1127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E55512"/>
                </a:solidFill>
                <a:latin typeface="Arial Nova Light" panose="020B0604020202020204" pitchFamily="34" charset="0"/>
              </a:rPr>
              <a:t>Compliant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95734C-941C-02FB-F42B-42A437AE5A31}"/>
              </a:ext>
            </a:extLst>
          </p:cNvPr>
          <p:cNvGrpSpPr/>
          <p:nvPr/>
        </p:nvGrpSpPr>
        <p:grpSpPr>
          <a:xfrm>
            <a:off x="6823282" y="734784"/>
            <a:ext cx="3602107" cy="3295295"/>
            <a:chOff x="817152" y="1948833"/>
            <a:chExt cx="3602107" cy="32952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2CF403B-7403-FA5D-484A-3DB7D7372575}"/>
                </a:ext>
              </a:extLst>
            </p:cNvPr>
            <p:cNvGrpSpPr/>
            <p:nvPr/>
          </p:nvGrpSpPr>
          <p:grpSpPr>
            <a:xfrm rot="14676381" flipH="1">
              <a:off x="3466828" y="4291696"/>
              <a:ext cx="637926" cy="1266937"/>
              <a:chOff x="3190563" y="3821044"/>
              <a:chExt cx="556833" cy="1266937"/>
            </a:xfrm>
          </p:grpSpPr>
          <p:sp>
            <p:nvSpPr>
              <p:cNvPr id="3" name="Flowchart: Connector 2">
                <a:extLst>
                  <a:ext uri="{FF2B5EF4-FFF2-40B4-BE49-F238E27FC236}">
                    <a16:creationId xmlns:a16="http://schemas.microsoft.com/office/drawing/2014/main" id="{1C3CF857-4480-5F9A-CDD5-3D2C5CECF059}"/>
                  </a:ext>
                </a:extLst>
              </p:cNvPr>
              <p:cNvSpPr/>
              <p:nvPr/>
            </p:nvSpPr>
            <p:spPr>
              <a:xfrm rot="20750400">
                <a:off x="3190563" y="4539341"/>
                <a:ext cx="478897" cy="548640"/>
              </a:xfrm>
              <a:prstGeom prst="flowChartConnector">
                <a:avLst/>
              </a:prstGeom>
              <a:solidFill>
                <a:srgbClr val="E5551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893DEAB8-48DB-CFA7-B221-CE04A920012D}"/>
                  </a:ext>
                </a:extLst>
              </p:cNvPr>
              <p:cNvSpPr/>
              <p:nvPr/>
            </p:nvSpPr>
            <p:spPr>
              <a:xfrm rot="20750400">
                <a:off x="3428131" y="4095031"/>
                <a:ext cx="319265" cy="365760"/>
              </a:xfrm>
              <a:prstGeom prst="flowChartConnector">
                <a:avLst/>
              </a:prstGeom>
              <a:solidFill>
                <a:srgbClr val="299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49155E43-26AA-8836-EE68-4DF19B967D78}"/>
                  </a:ext>
                </a:extLst>
              </p:cNvPr>
              <p:cNvSpPr/>
              <p:nvPr/>
            </p:nvSpPr>
            <p:spPr>
              <a:xfrm rot="20750400">
                <a:off x="3436030" y="3821044"/>
                <a:ext cx="159632" cy="182880"/>
              </a:xfrm>
              <a:prstGeom prst="flowChartConnector">
                <a:avLst/>
              </a:prstGeom>
              <a:solidFill>
                <a:srgbClr val="4729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3" name="Picture 12" descr="Colorful paper planes racing">
              <a:extLst>
                <a:ext uri="{FF2B5EF4-FFF2-40B4-BE49-F238E27FC236}">
                  <a16:creationId xmlns:a16="http://schemas.microsoft.com/office/drawing/2014/main" id="{8122804D-3DC7-A648-549F-5A155377CC3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919" t="40139" r="24604" b="-4008"/>
            <a:stretch/>
          </p:blipFill>
          <p:spPr>
            <a:xfrm rot="2475021">
              <a:off x="817152" y="1948833"/>
              <a:ext cx="3200400" cy="3200400"/>
            </a:xfrm>
            <a:prstGeom prst="flowChartConnector">
              <a:avLst/>
            </a:prstGeom>
            <a:solidFill>
              <a:srgbClr val="E0E1E5"/>
            </a:solidFill>
          </p:spPr>
        </p:pic>
      </p:grpSp>
      <p:sp>
        <p:nvSpPr>
          <p:cNvPr id="10" name="Date Placeholder 12">
            <a:extLst>
              <a:ext uri="{FF2B5EF4-FFF2-40B4-BE49-F238E27FC236}">
                <a16:creationId xmlns:a16="http://schemas.microsoft.com/office/drawing/2014/main" id="{5AF8C527-CEB2-2A2B-21BD-BEC7DA318E72}"/>
              </a:ext>
            </a:extLst>
          </p:cNvPr>
          <p:cNvSpPr txBox="1">
            <a:spLocks/>
          </p:cNvSpPr>
          <p:nvPr/>
        </p:nvSpPr>
        <p:spPr>
          <a:xfrm>
            <a:off x="215747" y="6374317"/>
            <a:ext cx="2060727" cy="286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182740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E1EA03F-47FB-CA3D-2C9E-75E8EF9D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78" y="5381008"/>
            <a:ext cx="2229640" cy="923330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E55512"/>
                </a:solidFill>
                <a:latin typeface="Arial Nova Light" panose="020B0304020202020204" pitchFamily="34" charset="0"/>
              </a:rPr>
              <a:t>Document Lifecycle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341B91-20B9-D6DD-1054-7E7368BB46A9}"/>
              </a:ext>
            </a:extLst>
          </p:cNvPr>
          <p:cNvGrpSpPr/>
          <p:nvPr/>
        </p:nvGrpSpPr>
        <p:grpSpPr>
          <a:xfrm>
            <a:off x="3337871" y="740355"/>
            <a:ext cx="6293715" cy="5029199"/>
            <a:chOff x="4261659" y="1276176"/>
            <a:chExt cx="4567109" cy="3741743"/>
          </a:xfrm>
        </p:grpSpPr>
        <p:pic>
          <p:nvPicPr>
            <p:cNvPr id="3" name="Graphic 2" descr="Arrow circle with solid fill">
              <a:extLst>
                <a:ext uri="{FF2B5EF4-FFF2-40B4-BE49-F238E27FC236}">
                  <a16:creationId xmlns:a16="http://schemas.microsoft.com/office/drawing/2014/main" id="{ED38E22D-195B-A8EB-7D6F-7CE3D9954B3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50744" flipH="1">
              <a:off x="4261659" y="1276176"/>
              <a:ext cx="3649499" cy="3741743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5A3E8AC-2BB9-8683-65BE-095ACE64FF09}"/>
                </a:ext>
              </a:extLst>
            </p:cNvPr>
            <p:cNvGrpSpPr/>
            <p:nvPr/>
          </p:nvGrpSpPr>
          <p:grpSpPr>
            <a:xfrm>
              <a:off x="6970696" y="4032899"/>
              <a:ext cx="1858072" cy="438263"/>
              <a:chOff x="5499494" y="3858730"/>
              <a:chExt cx="1858072" cy="438263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3E3617A-5380-8E33-39D3-9823212F7B26}"/>
                  </a:ext>
                </a:extLst>
              </p:cNvPr>
              <p:cNvCxnSpPr/>
              <p:nvPr/>
            </p:nvCxnSpPr>
            <p:spPr>
              <a:xfrm>
                <a:off x="5499494" y="4077863"/>
                <a:ext cx="1857927" cy="0"/>
              </a:xfrm>
              <a:prstGeom prst="line">
                <a:avLst/>
              </a:prstGeom>
              <a:ln w="200025" cap="rnd">
                <a:solidFill>
                  <a:srgbClr val="E55512"/>
                </a:solidFill>
                <a:headEnd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7DE75B2-6DBF-9E40-1BC5-1D5BAD28C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0314" y="3858730"/>
                <a:ext cx="171647" cy="214377"/>
              </a:xfrm>
              <a:prstGeom prst="line">
                <a:avLst/>
              </a:prstGeom>
              <a:ln w="200025" cap="rnd">
                <a:solidFill>
                  <a:srgbClr val="E5551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85685D1-7343-530B-4921-AA308A257F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7081" y="4073089"/>
                <a:ext cx="170485" cy="223904"/>
              </a:xfrm>
              <a:prstGeom prst="line">
                <a:avLst/>
              </a:prstGeom>
              <a:ln w="200025" cap="rnd">
                <a:solidFill>
                  <a:srgbClr val="E5551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F8C03DF-24A0-FC49-687D-7F01DF45C439}"/>
              </a:ext>
            </a:extLst>
          </p:cNvPr>
          <p:cNvSpPr txBox="1"/>
          <p:nvPr/>
        </p:nvSpPr>
        <p:spPr>
          <a:xfrm>
            <a:off x="7843059" y="3743254"/>
            <a:ext cx="320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 Cond" panose="020B0506020202020204" pitchFamily="34" charset="0"/>
              </a:rPr>
              <a:t>1. Receive request &amp; basic Info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2D4BEB-BB71-3903-557B-D60C563E5A77}"/>
              </a:ext>
            </a:extLst>
          </p:cNvPr>
          <p:cNvSpPr txBox="1"/>
          <p:nvPr/>
        </p:nvSpPr>
        <p:spPr>
          <a:xfrm>
            <a:off x="7968578" y="3037620"/>
            <a:ext cx="276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dirty="0">
                <a:latin typeface="Arial Nova Cond" panose="020B0506020202020204" pitchFamily="34" charset="0"/>
              </a:rPr>
              <a:t>2. Prioritize &amp; track request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EBD745-9A14-4DB0-ADDA-5F8D1BA88F30}"/>
              </a:ext>
            </a:extLst>
          </p:cNvPr>
          <p:cNvSpPr txBox="1"/>
          <p:nvPr/>
        </p:nvSpPr>
        <p:spPr>
          <a:xfrm>
            <a:off x="7864073" y="2337027"/>
            <a:ext cx="34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dirty="0">
                <a:latin typeface="Arial Nova Cond" panose="020B0506020202020204" pitchFamily="34" charset="0"/>
              </a:rPr>
              <a:t>3. Research &amp; create rough draft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71B8F3-0C1E-73D8-C5D9-52E8AFCBC5FC}"/>
              </a:ext>
            </a:extLst>
          </p:cNvPr>
          <p:cNvSpPr txBox="1"/>
          <p:nvPr/>
        </p:nvSpPr>
        <p:spPr>
          <a:xfrm>
            <a:off x="7551724" y="1718483"/>
            <a:ext cx="282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ova Cond" panose="020B0506020202020204" pitchFamily="34" charset="0"/>
              </a:rPr>
              <a:t>4. Work with SME to gap fill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8FAF20-3ECD-B1C7-13A7-1761D8969CC9}"/>
              </a:ext>
            </a:extLst>
          </p:cNvPr>
          <p:cNvSpPr txBox="1"/>
          <p:nvPr/>
        </p:nvSpPr>
        <p:spPr>
          <a:xfrm>
            <a:off x="2113005" y="1097525"/>
            <a:ext cx="238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dirty="0">
                <a:latin typeface="Arial Nova Cond" panose="020B0506020202020204" pitchFamily="34" charset="0"/>
              </a:rPr>
              <a:t>8. Final review &amp; testing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47D171-239D-88B9-3AF2-3CE403ADF0A8}"/>
              </a:ext>
            </a:extLst>
          </p:cNvPr>
          <p:cNvSpPr txBox="1"/>
          <p:nvPr/>
        </p:nvSpPr>
        <p:spPr>
          <a:xfrm>
            <a:off x="2326060" y="1715443"/>
            <a:ext cx="167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dirty="0">
                <a:latin typeface="Arial Nova Cond" panose="020B0506020202020204" pitchFamily="34" charset="0"/>
              </a:rPr>
              <a:t>9. Complete v.1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A029F-3BB0-1E7B-2127-FF2322283EE9}"/>
              </a:ext>
            </a:extLst>
          </p:cNvPr>
          <p:cNvSpPr txBox="1"/>
          <p:nvPr/>
        </p:nvSpPr>
        <p:spPr>
          <a:xfrm>
            <a:off x="1642997" y="2468812"/>
            <a:ext cx="1989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/>
            <a:r>
              <a:rPr lang="en-US" dirty="0">
                <a:latin typeface="Arial Nova Cond" panose="020B0506020202020204" pitchFamily="34" charset="0"/>
              </a:rPr>
              <a:t>10. Move to master </a:t>
            </a:r>
          </a:p>
          <a:p>
            <a:pPr marL="339725"/>
            <a:r>
              <a:rPr lang="en-US" dirty="0">
                <a:latin typeface="Arial Nova Cond" panose="020B0506020202020204" pitchFamily="34" charset="0"/>
              </a:rPr>
              <a:t>branch of repo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861FD-C1FE-384A-2D95-376A59CF96B0}"/>
              </a:ext>
            </a:extLst>
          </p:cNvPr>
          <p:cNvSpPr txBox="1"/>
          <p:nvPr/>
        </p:nvSpPr>
        <p:spPr>
          <a:xfrm>
            <a:off x="6949485" y="1099015"/>
            <a:ext cx="383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dirty="0">
                <a:latin typeface="Arial Nova Cond" panose="020B0506020202020204" pitchFamily="34" charset="0"/>
              </a:rPr>
              <a:t>5. Submit doc for stakeholder review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443B52-5713-1A03-5228-28CA8185F460}"/>
              </a:ext>
            </a:extLst>
          </p:cNvPr>
          <p:cNvGrpSpPr/>
          <p:nvPr/>
        </p:nvGrpSpPr>
        <p:grpSpPr>
          <a:xfrm>
            <a:off x="4530399" y="329795"/>
            <a:ext cx="2350498" cy="747218"/>
            <a:chOff x="4015973" y="411021"/>
            <a:chExt cx="2350498" cy="74721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BF269F7-ADFF-2F03-0400-CAF8934CAB5A}"/>
                </a:ext>
              </a:extLst>
            </p:cNvPr>
            <p:cNvSpPr txBox="1"/>
            <p:nvPr/>
          </p:nvSpPr>
          <p:spPr>
            <a:xfrm>
              <a:off x="4015973" y="411021"/>
              <a:ext cx="23504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/>
              <a:r>
                <a:rPr lang="en-US" dirty="0">
                  <a:latin typeface="Arial Nova Cond" panose="020B0506020202020204" pitchFamily="34" charset="0"/>
                </a:rPr>
                <a:t>6. Compile &amp; complete feedback </a:t>
              </a:r>
            </a:p>
          </p:txBody>
        </p:sp>
        <p:pic>
          <p:nvPicPr>
            <p:cNvPr id="10" name="Graphic 9" descr="Continuous Improvement outline">
              <a:extLst>
                <a:ext uri="{FF2B5EF4-FFF2-40B4-BE49-F238E27FC236}">
                  <a16:creationId xmlns:a16="http://schemas.microsoft.com/office/drawing/2014/main" id="{A1115BAF-06D5-558D-D169-C67ECCB2B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2745" y="622123"/>
              <a:ext cx="646331" cy="53611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6DF77C-F757-CCF8-2882-E2FE196C6FB6}"/>
              </a:ext>
            </a:extLst>
          </p:cNvPr>
          <p:cNvSpPr txBox="1"/>
          <p:nvPr/>
        </p:nvSpPr>
        <p:spPr>
          <a:xfrm>
            <a:off x="8559149" y="5459060"/>
            <a:ext cx="1943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dirty="0">
                <a:latin typeface="Arial Nova Cond" panose="020B0506020202020204" pitchFamily="34" charset="0"/>
              </a:rPr>
              <a:t>15. User feedback &amp; iteration</a:t>
            </a:r>
          </a:p>
        </p:txBody>
      </p:sp>
      <p:sp>
        <p:nvSpPr>
          <p:cNvPr id="11" name="Date Placeholder 12">
            <a:extLst>
              <a:ext uri="{FF2B5EF4-FFF2-40B4-BE49-F238E27FC236}">
                <a16:creationId xmlns:a16="http://schemas.microsoft.com/office/drawing/2014/main" id="{C302A4DF-FCFF-9A0F-645F-642371F432E5}"/>
              </a:ext>
            </a:extLst>
          </p:cNvPr>
          <p:cNvSpPr txBox="1">
            <a:spLocks/>
          </p:cNvSpPr>
          <p:nvPr/>
        </p:nvSpPr>
        <p:spPr>
          <a:xfrm>
            <a:off x="215747" y="6374317"/>
            <a:ext cx="2060727" cy="286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C8027-946F-1D97-B3A7-67571B9A0531}"/>
              </a:ext>
            </a:extLst>
          </p:cNvPr>
          <p:cNvSpPr txBox="1"/>
          <p:nvPr/>
        </p:nvSpPr>
        <p:spPr>
          <a:xfrm>
            <a:off x="1194272" y="3464552"/>
            <a:ext cx="246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/>
            <a:r>
              <a:rPr lang="en-US" dirty="0">
                <a:latin typeface="Arial Nova Cond" panose="020B0506020202020204" pitchFamily="34" charset="0"/>
              </a:rPr>
              <a:t>11. Review for template compliance &amp;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2D1CA-D105-E15A-C9F8-EAD76B7EF9B6}"/>
              </a:ext>
            </a:extLst>
          </p:cNvPr>
          <p:cNvSpPr txBox="1"/>
          <p:nvPr/>
        </p:nvSpPr>
        <p:spPr>
          <a:xfrm>
            <a:off x="1879799" y="4376731"/>
            <a:ext cx="227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/>
            <a:r>
              <a:rPr lang="en-US" dirty="0">
                <a:latin typeface="Arial Nova Cond" panose="020B0506020202020204" pitchFamily="34" charset="0"/>
              </a:rPr>
              <a:t>12. Allow AE team to copy doc into CMS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41B0EA-C0A0-AB7D-1D25-45FBAEDF0A88}"/>
              </a:ext>
            </a:extLst>
          </p:cNvPr>
          <p:cNvSpPr txBox="1"/>
          <p:nvPr/>
        </p:nvSpPr>
        <p:spPr>
          <a:xfrm>
            <a:off x="3337357" y="5288910"/>
            <a:ext cx="1943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/>
            <a:r>
              <a:rPr lang="en-US" dirty="0">
                <a:latin typeface="Arial Nova Cond" panose="020B0506020202020204" pitchFamily="34" charset="0"/>
              </a:rPr>
              <a:t>13. Approve AE pull request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CFEB4A-E444-D23F-2DDF-25C923EDB5ED}"/>
              </a:ext>
            </a:extLst>
          </p:cNvPr>
          <p:cNvSpPr txBox="1"/>
          <p:nvPr/>
        </p:nvSpPr>
        <p:spPr>
          <a:xfrm>
            <a:off x="5491424" y="5501842"/>
            <a:ext cx="2744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/>
            <a:r>
              <a:rPr lang="en-US" dirty="0">
                <a:latin typeface="Arial Nova Cond" panose="020B0506020202020204" pitchFamily="34" charset="0"/>
              </a:rPr>
              <a:t>14. Publish document to Data &amp; Analytics Portal CMS for consumption*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A6A9F398-7D03-F000-86C2-269321B20EBA}"/>
              </a:ext>
            </a:extLst>
          </p:cNvPr>
          <p:cNvSpPr/>
          <p:nvPr/>
        </p:nvSpPr>
        <p:spPr>
          <a:xfrm>
            <a:off x="3167905" y="884581"/>
            <a:ext cx="4572000" cy="4572000"/>
          </a:xfrm>
          <a:prstGeom prst="flowChartConnec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6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/>
      <p:bldP spid="38" grpId="0"/>
      <p:bldP spid="39" grpId="0"/>
      <p:bldP spid="4" grpId="0"/>
      <p:bldP spid="7" grpId="0"/>
      <p:bldP spid="2" grpId="0"/>
      <p:bldP spid="9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rgbClr val="182740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312" y="644428"/>
            <a:ext cx="1385705" cy="614588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E55512"/>
                </a:solidFill>
                <a:latin typeface="Arial Nova" panose="020B0504020202020204" pitchFamily="34" charset="0"/>
              </a:rPr>
              <a:t>Q &amp; A</a:t>
            </a:r>
          </a:p>
        </p:txBody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B7236B97-8E43-F2F2-3149-1385B67DDDE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1380" r="20295"/>
          <a:stretch/>
        </p:blipFill>
        <p:spPr>
          <a:xfrm>
            <a:off x="3831771" y="1828800"/>
            <a:ext cx="3200400" cy="3200400"/>
          </a:xfrm>
          <a:prstGeom prst="flowChartConnector">
            <a:avLst/>
          </a:prstGeom>
        </p:spPr>
      </p:pic>
      <p:sp>
        <p:nvSpPr>
          <p:cNvPr id="3" name="Date Placeholder 12">
            <a:extLst>
              <a:ext uri="{FF2B5EF4-FFF2-40B4-BE49-F238E27FC236}">
                <a16:creationId xmlns:a16="http://schemas.microsoft.com/office/drawing/2014/main" id="{EBA427CC-6569-E511-49ED-E795D3D2B246}"/>
              </a:ext>
            </a:extLst>
          </p:cNvPr>
          <p:cNvSpPr txBox="1">
            <a:spLocks/>
          </p:cNvSpPr>
          <p:nvPr/>
        </p:nvSpPr>
        <p:spPr>
          <a:xfrm>
            <a:off x="215747" y="6374317"/>
            <a:ext cx="2060727" cy="286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BA1ED2-69E9-7ABB-50AB-D466815E49BA}"/>
              </a:ext>
            </a:extLst>
          </p:cNvPr>
          <p:cNvGrpSpPr/>
          <p:nvPr/>
        </p:nvGrpSpPr>
        <p:grpSpPr>
          <a:xfrm>
            <a:off x="9122230" y="4162140"/>
            <a:ext cx="2930433" cy="2355194"/>
            <a:chOff x="8603024" y="2638710"/>
            <a:chExt cx="3022920" cy="2355194"/>
          </a:xfrm>
        </p:grpSpPr>
        <p:sp>
          <p:nvSpPr>
            <p:cNvPr id="2" name="Title 21">
              <a:extLst>
                <a:ext uri="{FF2B5EF4-FFF2-40B4-BE49-F238E27FC236}">
                  <a16:creationId xmlns:a16="http://schemas.microsoft.com/office/drawing/2014/main" id="{EF9CBF26-D682-0355-734A-47A535959A09}"/>
                </a:ext>
              </a:extLst>
            </p:cNvPr>
            <p:cNvSpPr txBox="1">
              <a:spLocks/>
            </p:cNvSpPr>
            <p:nvPr/>
          </p:nvSpPr>
          <p:spPr>
            <a:xfrm>
              <a:off x="8603024" y="2638710"/>
              <a:ext cx="2801029" cy="414306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i="0" kern="1200" cap="all">
                  <a:solidFill>
                    <a:schemeClr val="accent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800" dirty="0">
                  <a:solidFill>
                    <a:srgbClr val="E55512"/>
                  </a:solidFill>
                  <a:latin typeface="Arial Nova" panose="020B0504020202020204" pitchFamily="34" charset="0"/>
                </a:rPr>
                <a:t>Related Documents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8A560-31FA-F262-94F9-99C1F70994E1}"/>
                </a:ext>
              </a:extLst>
            </p:cNvPr>
            <p:cNvSpPr txBox="1"/>
            <p:nvPr/>
          </p:nvSpPr>
          <p:spPr>
            <a:xfrm>
              <a:off x="8724945" y="2994263"/>
              <a:ext cx="2900998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F8DFF"/>
                  </a:solidFill>
                  <a:latin typeface="Arial Nova Cond Light" panose="020B0306020202020204" pitchFamily="34" charset="0"/>
                </a:rPr>
                <a:t>Technical Writing Template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F8DFF"/>
                  </a:solidFill>
                  <a:latin typeface="Arial Nova Cond Light" panose="020B0306020202020204" pitchFamily="34" charset="0"/>
                </a:rPr>
                <a:t>Technical Writing Checklist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F8DFF"/>
                  </a:solidFill>
                  <a:latin typeface="Arial Nova Cond Light" panose="020B0306020202020204" pitchFamily="34" charset="0"/>
                </a:rPr>
                <a:t>Technical Writing How-to Guide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F8DFF"/>
                  </a:solidFill>
                  <a:latin typeface="Arial Nova Cond Light" panose="020B0306020202020204" pitchFamily="34" charset="0"/>
                </a:rPr>
                <a:t>Technical Writing Style Guide</a:t>
              </a:r>
            </a:p>
          </p:txBody>
        </p:sp>
        <p:sp>
          <p:nvSpPr>
            <p:cNvPr id="5" name="Title 21">
              <a:extLst>
                <a:ext uri="{FF2B5EF4-FFF2-40B4-BE49-F238E27FC236}">
                  <a16:creationId xmlns:a16="http://schemas.microsoft.com/office/drawing/2014/main" id="{550221FE-8310-87D4-BD19-4B0AF0BABE9B}"/>
                </a:ext>
              </a:extLst>
            </p:cNvPr>
            <p:cNvSpPr txBox="1">
              <a:spLocks/>
            </p:cNvSpPr>
            <p:nvPr/>
          </p:nvSpPr>
          <p:spPr>
            <a:xfrm>
              <a:off x="8603024" y="4295650"/>
              <a:ext cx="2025760" cy="414306"/>
            </a:xfrm>
            <a:prstGeom prst="rect">
              <a:avLst/>
            </a:prstGeom>
          </p:spPr>
          <p:txBody>
            <a:bodyPr vert="horz" lIns="9144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i="0" kern="1200" cap="all">
                  <a:solidFill>
                    <a:schemeClr val="accent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800" dirty="0">
                  <a:solidFill>
                    <a:srgbClr val="E55512"/>
                  </a:solidFill>
                  <a:latin typeface="Arial Nova" panose="020B0504020202020204" pitchFamily="34" charset="0"/>
                </a:rPr>
                <a:t>Related Links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EB0519-9F73-68A9-9D20-39189411621B}"/>
                </a:ext>
              </a:extLst>
            </p:cNvPr>
            <p:cNvSpPr txBox="1"/>
            <p:nvPr/>
          </p:nvSpPr>
          <p:spPr>
            <a:xfrm>
              <a:off x="8724946" y="4655350"/>
              <a:ext cx="2900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F8DFF"/>
                  </a:solidFill>
                  <a:latin typeface="Arial Nova Cond Light" panose="020B0306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508 conscious</a:t>
              </a:r>
              <a:r>
                <a:rPr lang="en-US" sz="1600" dirty="0">
                  <a:solidFill>
                    <a:srgbClr val="3F8DFF"/>
                  </a:solidFill>
                  <a:latin typeface="Arial Nova Cond Light" panose="020B0306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444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9000">
              <a:srgbClr val="182740"/>
            </a:gs>
            <a:gs pos="83000">
              <a:srgbClr val="030609"/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A5C01-2B28-6391-DC75-8483CEDB48C5}"/>
              </a:ext>
            </a:extLst>
          </p:cNvPr>
          <p:cNvSpPr txBox="1">
            <a:spLocks/>
          </p:cNvSpPr>
          <p:nvPr/>
        </p:nvSpPr>
        <p:spPr>
          <a:xfrm>
            <a:off x="895974" y="1387351"/>
            <a:ext cx="4654897" cy="2859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dirty="0">
                <a:latin typeface="Arial Nova Cond" panose="020B0506020202020204" pitchFamily="34" charset="0"/>
              </a:rPr>
              <a:t>Technical Communication Overview</a:t>
            </a:r>
          </a:p>
          <a:p>
            <a:pPr marL="514350" indent="-2270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Arial Nova Cond" panose="020B0506020202020204" pitchFamily="34" charset="0"/>
              </a:rPr>
              <a:t>Technical Documents Types</a:t>
            </a:r>
          </a:p>
          <a:p>
            <a:pPr marL="514350" indent="-2270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Arial Nova Cond" panose="020B0506020202020204" pitchFamily="34" charset="0"/>
              </a:rPr>
              <a:t>Technical Document Components</a:t>
            </a:r>
          </a:p>
          <a:p>
            <a:pPr marL="514350" indent="-2270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Arial Nova Cond" panose="020B0506020202020204" pitchFamily="34" charset="0"/>
              </a:rPr>
              <a:t>The 5 Cs: Clear, Concise, Complete, Consistent, Compliant</a:t>
            </a:r>
          </a:p>
          <a:p>
            <a:pPr marL="514350" indent="-22701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latin typeface="Arial Nova Cond" panose="020B0506020202020204" pitchFamily="34" charset="0"/>
              </a:rPr>
              <a:t>Document Lifecycle</a:t>
            </a:r>
          </a:p>
          <a:p>
            <a:pPr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pc="-10" dirty="0">
                <a:latin typeface="Arial Nova Cond" panose="020B0506020202020204" pitchFamily="34" charset="0"/>
              </a:rPr>
              <a:t>Demo</a:t>
            </a:r>
          </a:p>
          <a:p>
            <a:pPr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</a:pPr>
            <a:r>
              <a:rPr lang="en-US" spc="-10" dirty="0">
                <a:latin typeface="Arial Nova Cond" panose="020B0506020202020204" pitchFamily="34" charset="0"/>
              </a:rPr>
              <a:t>Q&amp;A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14F6E87-F6E0-71BC-B2F9-BE532DA2B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47" y="665163"/>
            <a:ext cx="1908651" cy="712519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l"/>
            <a:r>
              <a:rPr lang="en-US" dirty="0">
                <a:solidFill>
                  <a:srgbClr val="E55512"/>
                </a:solidFill>
                <a:latin typeface="Arial Nova" panose="020B0504020202020204" pitchFamily="34" charset="0"/>
              </a:rPr>
              <a:t>Agenda</a:t>
            </a:r>
          </a:p>
        </p:txBody>
      </p:sp>
      <p:sp>
        <p:nvSpPr>
          <p:cNvPr id="10" name="Date Placeholder 12">
            <a:extLst>
              <a:ext uri="{FF2B5EF4-FFF2-40B4-BE49-F238E27FC236}">
                <a16:creationId xmlns:a16="http://schemas.microsoft.com/office/drawing/2014/main" id="{599D24AA-6D72-090F-DCCA-2DABB6FD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747" y="6374317"/>
            <a:ext cx="2060727" cy="286035"/>
          </a:xfrm>
        </p:spPr>
        <p:txBody>
          <a:bodyPr/>
          <a:lstStyle/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BB5FE-598F-880D-14A7-9D244519B9D3}"/>
              </a:ext>
            </a:extLst>
          </p:cNvPr>
          <p:cNvGrpSpPr/>
          <p:nvPr/>
        </p:nvGrpSpPr>
        <p:grpSpPr>
          <a:xfrm rot="21073060">
            <a:off x="7263828" y="30128"/>
            <a:ext cx="4348233" cy="6332487"/>
            <a:chOff x="8973391" y="-1264165"/>
            <a:chExt cx="4348233" cy="63324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9F834D-DF9C-8406-8448-AA03B98DEC81}"/>
                </a:ext>
              </a:extLst>
            </p:cNvPr>
            <p:cNvGrpSpPr/>
            <p:nvPr/>
          </p:nvGrpSpPr>
          <p:grpSpPr>
            <a:xfrm rot="5400000">
              <a:off x="8370684" y="-661458"/>
              <a:ext cx="5553647" cy="4348233"/>
              <a:chOff x="-4520802" y="-129290"/>
              <a:chExt cx="7219455" cy="6750611"/>
            </a:xfrm>
          </p:grpSpPr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6C95C0C9-AFFF-0B98-8CAA-5EBF94B02415}"/>
                  </a:ext>
                </a:extLst>
              </p:cNvPr>
              <p:cNvSpPr/>
              <p:nvPr/>
            </p:nvSpPr>
            <p:spPr>
              <a:xfrm>
                <a:off x="2223184" y="5819336"/>
                <a:ext cx="475469" cy="567841"/>
              </a:xfrm>
              <a:prstGeom prst="flowChartConnector">
                <a:avLst/>
              </a:prstGeom>
              <a:solidFill>
                <a:srgbClr val="E55512"/>
              </a:solidFill>
              <a:ln>
                <a:solidFill>
                  <a:srgbClr val="E5551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900A18D1-9604-AD0F-15E7-FCA4D19F7D9B}"/>
                  </a:ext>
                </a:extLst>
              </p:cNvPr>
              <p:cNvSpPr/>
              <p:nvPr/>
            </p:nvSpPr>
            <p:spPr>
              <a:xfrm>
                <a:off x="-1832506" y="-129290"/>
                <a:ext cx="1069806" cy="1277641"/>
              </a:xfrm>
              <a:prstGeom prst="flowChartConnector">
                <a:avLst/>
              </a:prstGeom>
              <a:solidFill>
                <a:srgbClr val="2993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303ECFD9-3A1F-B919-1034-3EB7C7E752C8}"/>
                  </a:ext>
                </a:extLst>
              </p:cNvPr>
              <p:cNvSpPr/>
              <p:nvPr/>
            </p:nvSpPr>
            <p:spPr>
              <a:xfrm>
                <a:off x="-4520802" y="5485640"/>
                <a:ext cx="950938" cy="1135681"/>
              </a:xfrm>
              <a:prstGeom prst="flowChartConnector">
                <a:avLst/>
              </a:prstGeom>
              <a:solidFill>
                <a:srgbClr val="4729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58DE2783-747B-EB0A-6916-B2282D09A44F}"/>
                </a:ext>
              </a:extLst>
            </p:cNvPr>
            <p:cNvSpPr/>
            <p:nvPr/>
          </p:nvSpPr>
          <p:spPr>
            <a:xfrm rot="5400000">
              <a:off x="11924594" y="4519682"/>
              <a:ext cx="548640" cy="548640"/>
            </a:xfrm>
            <a:prstGeom prst="flowChartConnector">
              <a:avLst/>
            </a:prstGeom>
            <a:solidFill>
              <a:srgbClr val="04A5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2" name="Picture Placeholder 13" descr="Person typing on keyboard">
            <a:extLst>
              <a:ext uri="{FF2B5EF4-FFF2-40B4-BE49-F238E27FC236}">
                <a16:creationId xmlns:a16="http://schemas.microsoft.com/office/drawing/2014/main" id="{768BBF38-C7E8-D9D5-02ED-3B7DE53E8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r="16667"/>
          <a:stretch/>
        </p:blipFill>
        <p:spPr>
          <a:xfrm>
            <a:off x="6576667" y="1177000"/>
            <a:ext cx="4109622" cy="4114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8AA9037-23B9-5197-878C-2E8C63A5D7A2}"/>
              </a:ext>
            </a:extLst>
          </p:cNvPr>
          <p:cNvSpPr/>
          <p:nvPr/>
        </p:nvSpPr>
        <p:spPr>
          <a:xfrm rot="4873060">
            <a:off x="6282611" y="4037098"/>
            <a:ext cx="182880" cy="182880"/>
          </a:xfrm>
          <a:prstGeom prst="flowChartConnector">
            <a:avLst/>
          </a:prstGeom>
          <a:solidFill>
            <a:srgbClr val="C63430"/>
          </a:solidFill>
          <a:ln>
            <a:solidFill>
              <a:srgbClr val="C634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86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000">
              <a:srgbClr val="063552"/>
            </a:gs>
            <a:gs pos="88000">
              <a:srgbClr val="03060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231953"/>
            <a:ext cx="5034358" cy="1562959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What is </a:t>
            </a:r>
            <a:br>
              <a:rPr lang="en-US" sz="3200" b="1" dirty="0">
                <a:solidFill>
                  <a:schemeClr val="tx1"/>
                </a:solidFill>
                <a:latin typeface="Arial Nova Light" panose="020B0304020202020204" pitchFamily="34" charset="0"/>
              </a:rPr>
            </a:br>
            <a:r>
              <a:rPr lang="en-US" sz="44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Technical Communication</a:t>
            </a:r>
            <a:r>
              <a:rPr lang="en-US" sz="3200" b="1" dirty="0">
                <a:solidFill>
                  <a:schemeClr val="tx1"/>
                </a:solidFill>
                <a:latin typeface="Arial Nova Light" panose="020B0304020202020204" pitchFamily="34" charset="0"/>
              </a:rPr>
              <a:t>?</a:t>
            </a:r>
          </a:p>
        </p:txBody>
      </p:sp>
      <p:pic>
        <p:nvPicPr>
          <p:cNvPr id="25" name="Picture Placeholder 24" descr="Question mark against red wal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4"/>
          <a:srcRect l="50866" r="248"/>
          <a:stretch/>
        </p:blipFill>
        <p:spPr>
          <a:xfrm>
            <a:off x="3677554" y="2834782"/>
            <a:ext cx="2103120" cy="210312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Date Placeholder 12">
            <a:extLst>
              <a:ext uri="{FF2B5EF4-FFF2-40B4-BE49-F238E27FC236}">
                <a16:creationId xmlns:a16="http://schemas.microsoft.com/office/drawing/2014/main" id="{2BF028AA-9513-08ED-A5C5-1A3522579A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747" y="6374317"/>
            <a:ext cx="2060727" cy="286035"/>
          </a:xfrm>
        </p:spPr>
        <p:txBody>
          <a:bodyPr/>
          <a:lstStyle/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559D54E-866A-7203-C839-A023CA684C46}"/>
              </a:ext>
            </a:extLst>
          </p:cNvPr>
          <p:cNvSpPr/>
          <p:nvPr/>
        </p:nvSpPr>
        <p:spPr>
          <a:xfrm>
            <a:off x="7129326" y="1057275"/>
            <a:ext cx="3986895" cy="1969647"/>
          </a:xfrm>
          <a:prstGeom prst="wedgeRoundRectCallout">
            <a:avLst>
              <a:gd name="adj1" fmla="val 63154"/>
              <a:gd name="adj2" fmla="val -28373"/>
              <a:gd name="adj3" fmla="val 16667"/>
            </a:avLst>
          </a:prstGeom>
          <a:solidFill>
            <a:schemeClr val="tx1"/>
          </a:solidFill>
          <a:ln>
            <a:solidFill>
              <a:srgbClr val="182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E55512"/>
                </a:solidFill>
                <a:latin typeface="Arial Nova Cond" panose="020B0506020202020204" pitchFamily="34" charset="0"/>
              </a:rPr>
              <a:t>A means to convey </a:t>
            </a:r>
          </a:p>
          <a:p>
            <a:pPr algn="ctr"/>
            <a:r>
              <a:rPr lang="en-US" sz="2400" b="1" dirty="0">
                <a:solidFill>
                  <a:srgbClr val="E55512"/>
                </a:solidFill>
                <a:latin typeface="Arial Nova Cond" panose="020B0506020202020204" pitchFamily="34" charset="0"/>
              </a:rPr>
              <a:t>scientific, engineering, or other technical information</a:t>
            </a:r>
            <a:r>
              <a:rPr lang="en-US" sz="2400" dirty="0">
                <a:solidFill>
                  <a:srgbClr val="E55512"/>
                </a:solidFill>
                <a:latin typeface="Arial Nova Cond" panose="020B0506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0141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9000">
              <a:srgbClr val="182740"/>
            </a:gs>
            <a:gs pos="94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4">
            <a:extLst>
              <a:ext uri="{FF2B5EF4-FFF2-40B4-BE49-F238E27FC236}">
                <a16:creationId xmlns:a16="http://schemas.microsoft.com/office/drawing/2014/main" id="{96DE930F-169A-07AB-249A-5D1339D5B88F}"/>
              </a:ext>
            </a:extLst>
          </p:cNvPr>
          <p:cNvSpPr txBox="1">
            <a:spLocks/>
          </p:cNvSpPr>
          <p:nvPr/>
        </p:nvSpPr>
        <p:spPr>
          <a:xfrm>
            <a:off x="4391676" y="3536123"/>
            <a:ext cx="2785081" cy="96864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E55512"/>
                </a:solidFill>
                <a:latin typeface="Arial Nova Cond" panose="020B0506020202020204" pitchFamily="34" charset="0"/>
              </a:rPr>
              <a:t>Technical Communication: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7B3EE6-68FC-BA8B-26B6-1E70EB8F58BA}"/>
              </a:ext>
            </a:extLst>
          </p:cNvPr>
          <p:cNvGrpSpPr/>
          <p:nvPr/>
        </p:nvGrpSpPr>
        <p:grpSpPr>
          <a:xfrm>
            <a:off x="485278" y="2518981"/>
            <a:ext cx="3331554" cy="3200400"/>
            <a:chOff x="671708" y="492743"/>
            <a:chExt cx="3331554" cy="32004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CEE2BFE-2640-5631-FC23-2FDB60C3A16A}"/>
                </a:ext>
              </a:extLst>
            </p:cNvPr>
            <p:cNvSpPr/>
            <p:nvPr/>
          </p:nvSpPr>
          <p:spPr>
            <a:xfrm>
              <a:off x="802862" y="492743"/>
              <a:ext cx="3200400" cy="32004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D21835-2F1A-6B7A-3CD6-2AFC3F3C8C22}"/>
                </a:ext>
              </a:extLst>
            </p:cNvPr>
            <p:cNvSpPr txBox="1"/>
            <p:nvPr/>
          </p:nvSpPr>
          <p:spPr>
            <a:xfrm>
              <a:off x="2319105" y="828353"/>
              <a:ext cx="942333" cy="52322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612A8A"/>
                  </a:solidFill>
                  <a:latin typeface="Arial Nova Light" panose="020B0304020202020204" pitchFamily="34" charset="0"/>
                </a:rPr>
                <a:t>Products &amp; Teams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1CEB50-E29D-52EA-8036-F6E11A56D316}"/>
                </a:ext>
              </a:extLst>
            </p:cNvPr>
            <p:cNvSpPr txBox="1"/>
            <p:nvPr/>
          </p:nvSpPr>
          <p:spPr>
            <a:xfrm>
              <a:off x="671708" y="1509885"/>
              <a:ext cx="3200229" cy="174919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400050" indent="-16510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Establish best practices </a:t>
              </a:r>
            </a:p>
            <a:p>
              <a:pPr marL="400050" indent="-16510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Improve data integrity </a:t>
              </a:r>
            </a:p>
            <a:p>
              <a:pPr marL="400050" indent="-16510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Promote team &amp; company alignment</a:t>
              </a:r>
            </a:p>
            <a:p>
              <a:pPr marL="400050" indent="-16510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Mitigate change management</a:t>
              </a:r>
            </a:p>
            <a:p>
              <a:pPr marL="400050" indent="-16510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Help process adoption</a:t>
              </a:r>
            </a:p>
            <a:p>
              <a:pPr marL="400050" indent="-16510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Grow collaboration &amp; innovation</a:t>
              </a:r>
            </a:p>
            <a:p>
              <a:pPr marL="400050" indent="-16510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Reduce frustration &amp; confusion</a:t>
              </a:r>
            </a:p>
            <a:p>
              <a:pPr marL="400050" indent="-16510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Onboard new hires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AFE641-C527-70B2-A70E-C4AAE9DDF999}"/>
              </a:ext>
            </a:extLst>
          </p:cNvPr>
          <p:cNvGrpSpPr/>
          <p:nvPr/>
        </p:nvGrpSpPr>
        <p:grpSpPr>
          <a:xfrm>
            <a:off x="7404706" y="2071346"/>
            <a:ext cx="4114800" cy="4114800"/>
            <a:chOff x="841354" y="460276"/>
            <a:chExt cx="4256024" cy="418259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CEBF077-B7C1-7A21-1647-F1669C2188A5}"/>
                </a:ext>
              </a:extLst>
            </p:cNvPr>
            <p:cNvSpPr/>
            <p:nvPr/>
          </p:nvSpPr>
          <p:spPr>
            <a:xfrm>
              <a:off x="841354" y="460276"/>
              <a:ext cx="4256024" cy="418259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rgbClr val="2993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6BB88D-0E57-7BC8-D289-C9B75A103B44}"/>
                </a:ext>
              </a:extLst>
            </p:cNvPr>
            <p:cNvSpPr txBox="1"/>
            <p:nvPr/>
          </p:nvSpPr>
          <p:spPr>
            <a:xfrm>
              <a:off x="2725376" y="702450"/>
              <a:ext cx="1179038" cy="75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29933D"/>
                  </a:solidFill>
                  <a:latin typeface="Arial Nova Light" panose="020B0304020202020204" pitchFamily="34" charset="0"/>
                </a:rPr>
                <a:t>Customer Satisfaction &amp; Support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3D0540-EF8F-D2C5-1ED5-34DC2A7160B5}"/>
                </a:ext>
              </a:extLst>
            </p:cNvPr>
            <p:cNvSpPr txBox="1"/>
            <p:nvPr/>
          </p:nvSpPr>
          <p:spPr>
            <a:xfrm>
              <a:off x="1100832" y="1576819"/>
              <a:ext cx="3724191" cy="2205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Encourage self-sufficiency</a:t>
              </a:r>
            </a:p>
            <a:p>
              <a:pPr marL="171450" indent="-17145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Enable user support team</a:t>
              </a:r>
            </a:p>
            <a:p>
              <a:pPr marL="171450" indent="-17145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Build knowledge-sharing tools</a:t>
              </a:r>
            </a:p>
            <a:p>
              <a:pPr marL="171450" indent="-17145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Build trust &amp; partnerships with users</a:t>
              </a:r>
            </a:p>
            <a:p>
              <a:pPr marL="171450" indent="-17145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Promote re-use of tools, APIs, &amp; code </a:t>
              </a:r>
            </a:p>
            <a:p>
              <a:pPr marL="171450" indent="-17145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Help users stay on task/ less time troubleshooting</a:t>
              </a:r>
            </a:p>
            <a:p>
              <a:pPr marL="171450" indent="-17145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Strengthen product value to Company &amp; industry</a:t>
              </a:r>
            </a:p>
            <a:p>
              <a:pPr marL="171450" indent="-17145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Increase traffic to product</a:t>
              </a:r>
              <a:r>
                <a:rPr lang="en-US" sz="1200" spc="-3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 / </a:t>
              </a: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website</a:t>
              </a:r>
            </a:p>
            <a:p>
              <a:pPr marL="171450" indent="-17145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Increase word-of-mouth marketing</a:t>
              </a:r>
            </a:p>
            <a:p>
              <a:pPr marL="171450" indent="-171450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Return better feedback from users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EC8101-A7F7-EF39-8229-D8E4E4986AC7}"/>
              </a:ext>
            </a:extLst>
          </p:cNvPr>
          <p:cNvGrpSpPr/>
          <p:nvPr/>
        </p:nvGrpSpPr>
        <p:grpSpPr>
          <a:xfrm>
            <a:off x="4143980" y="428631"/>
            <a:ext cx="2560320" cy="2560320"/>
            <a:chOff x="8991555" y="4102631"/>
            <a:chExt cx="2560320" cy="256032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AF5E1CA-D07F-45C4-73B1-19B964365E77}"/>
                </a:ext>
              </a:extLst>
            </p:cNvPr>
            <p:cNvSpPr/>
            <p:nvPr/>
          </p:nvSpPr>
          <p:spPr>
            <a:xfrm>
              <a:off x="8991555" y="4102631"/>
              <a:ext cx="2560320" cy="256032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28575">
              <a:solidFill>
                <a:srgbClr val="04A5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DE3927-6D9D-6F98-0AD0-BA060C9DE19D}"/>
                </a:ext>
              </a:extLst>
            </p:cNvPr>
            <p:cNvSpPr txBox="1"/>
            <p:nvPr/>
          </p:nvSpPr>
          <p:spPr>
            <a:xfrm>
              <a:off x="9152876" y="5061923"/>
              <a:ext cx="2204059" cy="12516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4625" indent="-174625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Create governance &amp; accountability</a:t>
              </a:r>
            </a:p>
            <a:p>
              <a:pPr marL="174625" indent="-174625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Increase transparency</a:t>
              </a:r>
            </a:p>
            <a:p>
              <a:pPr marL="174625" indent="-174625" algn="ctr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1B192E"/>
                  </a:solidFill>
                  <a:latin typeface="Arial Nova Light" panose="020B0304020202020204" pitchFamily="34" charset="0"/>
                </a:rPr>
                <a:t>Build trust &amp; partnerships throughout enterprise / Industry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3BBE5BE-C14F-3FE0-317D-9F253080C3C5}"/>
                </a:ext>
              </a:extLst>
            </p:cNvPr>
            <p:cNvGrpSpPr/>
            <p:nvPr/>
          </p:nvGrpSpPr>
          <p:grpSpPr>
            <a:xfrm>
              <a:off x="9605954" y="4391453"/>
              <a:ext cx="1543034" cy="548640"/>
              <a:chOff x="9306103" y="3740288"/>
              <a:chExt cx="1543034" cy="54864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8A5241-3F22-0577-BCFA-4B4D827505DA}"/>
                  </a:ext>
                </a:extLst>
              </p:cNvPr>
              <p:cNvSpPr txBox="1"/>
              <p:nvPr/>
            </p:nvSpPr>
            <p:spPr>
              <a:xfrm>
                <a:off x="9818121" y="3842971"/>
                <a:ext cx="1031016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4A5DA"/>
                    </a:solidFill>
                    <a:latin typeface="Arial Nova Light" panose="020B0304020202020204" pitchFamily="34" charset="0"/>
                  </a:rPr>
                  <a:t>Leadership</a:t>
                </a:r>
              </a:p>
            </p:txBody>
          </p:sp>
          <p:pic>
            <p:nvPicPr>
              <p:cNvPr id="34" name="Graphic 33" descr="Classroom with solid fill">
                <a:extLst>
                  <a:ext uri="{FF2B5EF4-FFF2-40B4-BE49-F238E27FC236}">
                    <a16:creationId xmlns:a16="http://schemas.microsoft.com/office/drawing/2014/main" id="{A4319F08-64C5-69C7-9C24-6A8E9CA02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06103" y="3740288"/>
                <a:ext cx="548640" cy="548640"/>
              </a:xfrm>
              <a:prstGeom prst="rect">
                <a:avLst/>
              </a:prstGeom>
            </p:spPr>
          </p:pic>
        </p:grpSp>
      </p:grpSp>
      <p:pic>
        <p:nvPicPr>
          <p:cNvPr id="38" name="Graphic 37" descr="Customer review with solid fill">
            <a:extLst>
              <a:ext uri="{FF2B5EF4-FFF2-40B4-BE49-F238E27FC236}">
                <a16:creationId xmlns:a16="http://schemas.microsoft.com/office/drawing/2014/main" id="{5BE00E69-432E-953B-19A6-FAE98E971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1081" y="2837067"/>
            <a:ext cx="548640" cy="54864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53B487-2D25-92BA-6E4A-777BD9CDADC7}"/>
              </a:ext>
            </a:extLst>
          </p:cNvPr>
          <p:cNvCxnSpPr>
            <a:cxnSpLocks/>
          </p:cNvCxnSpPr>
          <p:nvPr/>
        </p:nvCxnSpPr>
        <p:spPr>
          <a:xfrm flipV="1">
            <a:off x="3019425" y="2059314"/>
            <a:ext cx="1261155" cy="833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FB6CE4-1C43-1F8B-0070-B9FE729833F2}"/>
              </a:ext>
            </a:extLst>
          </p:cNvPr>
          <p:cNvCxnSpPr>
            <a:cxnSpLocks/>
          </p:cNvCxnSpPr>
          <p:nvPr/>
        </p:nvCxnSpPr>
        <p:spPr>
          <a:xfrm>
            <a:off x="6496700" y="1984256"/>
            <a:ext cx="1407925" cy="9081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A341E5E-3E61-8BAF-37D4-EC80ACD72676}"/>
              </a:ext>
            </a:extLst>
          </p:cNvPr>
          <p:cNvCxnSpPr>
            <a:cxnSpLocks/>
          </p:cNvCxnSpPr>
          <p:nvPr/>
        </p:nvCxnSpPr>
        <p:spPr>
          <a:xfrm flipV="1">
            <a:off x="3444237" y="5148514"/>
            <a:ext cx="4306587" cy="13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Graphic 64" descr="Questions with solid fill">
            <a:extLst>
              <a:ext uri="{FF2B5EF4-FFF2-40B4-BE49-F238E27FC236}">
                <a16:creationId xmlns:a16="http://schemas.microsoft.com/office/drawing/2014/main" id="{22C50202-099C-8E02-72F5-1DFA4A304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4721" y="2410212"/>
            <a:ext cx="548640" cy="548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6BAC07-4C76-3EF4-1893-A75709A00D2D}"/>
              </a:ext>
            </a:extLst>
          </p:cNvPr>
          <p:cNvSpPr txBox="1"/>
          <p:nvPr/>
        </p:nvSpPr>
        <p:spPr>
          <a:xfrm>
            <a:off x="304800" y="666399"/>
            <a:ext cx="1685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E55512"/>
                </a:solidFill>
                <a:latin typeface="Arial Nova" panose="020B0504020202020204" pitchFamily="34" charset="0"/>
              </a:rPr>
              <a:t>Benefits</a:t>
            </a:r>
          </a:p>
        </p:txBody>
      </p:sp>
      <p:sp>
        <p:nvSpPr>
          <p:cNvPr id="3" name="Date Placeholder 12">
            <a:extLst>
              <a:ext uri="{FF2B5EF4-FFF2-40B4-BE49-F238E27FC236}">
                <a16:creationId xmlns:a16="http://schemas.microsoft.com/office/drawing/2014/main" id="{D3923E03-57DF-212E-09AF-C1D553B62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747" y="6374317"/>
            <a:ext cx="2060727" cy="286035"/>
          </a:xfrm>
        </p:spPr>
        <p:txBody>
          <a:bodyPr/>
          <a:lstStyle/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rgbClr val="182740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12">
            <a:extLst>
              <a:ext uri="{FF2B5EF4-FFF2-40B4-BE49-F238E27FC236}">
                <a16:creationId xmlns:a16="http://schemas.microsoft.com/office/drawing/2014/main" id="{FDDD9884-64C9-5DE6-32DD-A3F44D29DC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747" y="6374317"/>
            <a:ext cx="2060727" cy="286035"/>
          </a:xfrm>
        </p:spPr>
        <p:txBody>
          <a:bodyPr/>
          <a:lstStyle/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22BF01-B170-3F23-D88A-7A6B8065DAA9}"/>
              </a:ext>
            </a:extLst>
          </p:cNvPr>
          <p:cNvGrpSpPr/>
          <p:nvPr/>
        </p:nvGrpSpPr>
        <p:grpSpPr>
          <a:xfrm>
            <a:off x="1127108" y="2447277"/>
            <a:ext cx="5540621" cy="2031325"/>
            <a:chOff x="822308" y="2221217"/>
            <a:chExt cx="5540621" cy="203132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6EFFEF-0E19-E98A-18B0-ECB27F47E068}"/>
                </a:ext>
              </a:extLst>
            </p:cNvPr>
            <p:cNvSpPr txBox="1"/>
            <p:nvPr/>
          </p:nvSpPr>
          <p:spPr>
            <a:xfrm>
              <a:off x="2896998" y="2221217"/>
              <a:ext cx="346593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28650" indent="-2286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 Nova Cond Light" panose="020B0306020202020204" pitchFamily="34" charset="0"/>
                </a:rPr>
                <a:t>What is it?</a:t>
              </a:r>
            </a:p>
            <a:p>
              <a:pPr marL="628650" indent="-2286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 Nova Cond Light" panose="020B0306020202020204" pitchFamily="34" charset="0"/>
                </a:rPr>
                <a:t>What does it do?</a:t>
              </a:r>
            </a:p>
            <a:p>
              <a:pPr marL="628650" indent="-2286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 Nova Cond Light" panose="020B0306020202020204" pitchFamily="34" charset="0"/>
                </a:rPr>
                <a:t>Benefits &amp; incentives?</a:t>
              </a:r>
            </a:p>
            <a:p>
              <a:pPr marL="628650" indent="-2286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 Nova Cond Light" panose="020B0306020202020204" pitchFamily="34" charset="0"/>
                </a:rPr>
                <a:t>Terms &amp; definitions?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DE07362-5B35-4B2A-6CF3-D1D94B2C16E9}"/>
                </a:ext>
              </a:extLst>
            </p:cNvPr>
            <p:cNvGrpSpPr/>
            <p:nvPr/>
          </p:nvGrpSpPr>
          <p:grpSpPr>
            <a:xfrm>
              <a:off x="822308" y="2545456"/>
              <a:ext cx="1374640" cy="1371600"/>
              <a:chOff x="822308" y="2545456"/>
              <a:chExt cx="1374640" cy="1371600"/>
            </a:xfrm>
          </p:grpSpPr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1A734463-D06C-FC60-BE6D-8D252089984B}"/>
                  </a:ext>
                </a:extLst>
              </p:cNvPr>
              <p:cNvSpPr/>
              <p:nvPr/>
            </p:nvSpPr>
            <p:spPr>
              <a:xfrm>
                <a:off x="825348" y="2545456"/>
                <a:ext cx="1371600" cy="1371600"/>
              </a:xfrm>
              <a:prstGeom prst="flowChartConnector">
                <a:avLst/>
              </a:prstGeom>
              <a:solidFill>
                <a:srgbClr val="5A2C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 Nova Cond Light" panose="020B0306020202020204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1FCA55-EB32-EC4D-4373-CD198723BE4C}"/>
                  </a:ext>
                </a:extLst>
              </p:cNvPr>
              <p:cNvSpPr txBox="1"/>
              <p:nvPr/>
            </p:nvSpPr>
            <p:spPr>
              <a:xfrm>
                <a:off x="822308" y="3031201"/>
                <a:ext cx="1346062" cy="40011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2000" b="1" spc="10" dirty="0">
                    <a:latin typeface="Arial Nova Cond Light" panose="020B0306020202020204" pitchFamily="34" charset="0"/>
                  </a:rPr>
                  <a:t>The What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3EF776-9AB5-8D28-9DDC-A310132B1B61}"/>
              </a:ext>
            </a:extLst>
          </p:cNvPr>
          <p:cNvSpPr txBox="1"/>
          <p:nvPr/>
        </p:nvSpPr>
        <p:spPr>
          <a:xfrm>
            <a:off x="7367780" y="2327632"/>
            <a:ext cx="32292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>
                <a:latin typeface="Arial Nova Cond Light" panose="020B0306020202020204" pitchFamily="34" charset="0"/>
              </a:rPr>
              <a:t>Examples: </a:t>
            </a:r>
          </a:p>
          <a:p>
            <a:pPr marL="40005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Company Policies</a:t>
            </a:r>
          </a:p>
          <a:p>
            <a:pPr marL="40005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Product Overviews</a:t>
            </a:r>
          </a:p>
          <a:p>
            <a:pPr marL="40005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Release Notes</a:t>
            </a:r>
          </a:p>
          <a:p>
            <a:pPr marL="400050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Marketing &amp; Sales Docs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CA3BEF-0F19-4392-6957-3C0E7E9D86C5}"/>
              </a:ext>
            </a:extLst>
          </p:cNvPr>
          <p:cNvSpPr txBox="1">
            <a:spLocks/>
          </p:cNvSpPr>
          <p:nvPr/>
        </p:nvSpPr>
        <p:spPr>
          <a:xfrm>
            <a:off x="617108" y="419565"/>
            <a:ext cx="6253955" cy="5815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E55512"/>
                </a:solidFill>
                <a:latin typeface="Arial Nova" panose="020B0504020202020204" pitchFamily="34" charset="0"/>
              </a:rPr>
              <a:t>Document Types:  </a:t>
            </a:r>
            <a:r>
              <a:rPr lang="en-US" sz="3200" b="1" dirty="0">
                <a:latin typeface="Arial Nova Cond Light" panose="020B0306020202020204" pitchFamily="34" charset="0"/>
              </a:rPr>
              <a:t>“What” – oriented</a:t>
            </a:r>
          </a:p>
        </p:txBody>
      </p:sp>
    </p:spTree>
    <p:extLst>
      <p:ext uri="{BB962C8B-B14F-4D97-AF65-F5344CB8AC3E}">
        <p14:creationId xmlns:p14="http://schemas.microsoft.com/office/powerpoint/2010/main" val="237950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rgbClr val="182740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8A5F2EC-42BF-39B0-1DDE-F1745CD2DF83}"/>
              </a:ext>
            </a:extLst>
          </p:cNvPr>
          <p:cNvGrpSpPr/>
          <p:nvPr/>
        </p:nvGrpSpPr>
        <p:grpSpPr>
          <a:xfrm>
            <a:off x="1076038" y="2730903"/>
            <a:ext cx="5570194" cy="1371958"/>
            <a:chOff x="1076038" y="2730903"/>
            <a:chExt cx="5570194" cy="137195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E0F9038-55F5-2FD0-5668-9565BCF06400}"/>
                </a:ext>
              </a:extLst>
            </p:cNvPr>
            <p:cNvSpPr txBox="1"/>
            <p:nvPr/>
          </p:nvSpPr>
          <p:spPr>
            <a:xfrm>
              <a:off x="3270349" y="2730903"/>
              <a:ext cx="3375883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 Nova Cond Light" panose="020B0306020202020204" pitchFamily="34" charset="0"/>
                </a:rPr>
                <a:t>Step-by-step instructions</a:t>
              </a:r>
            </a:p>
            <a:p>
              <a:pPr marL="228600" indent="-2286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 Nova Cond Light" panose="020B0306020202020204" pitchFamily="34" charset="0"/>
                </a:rPr>
                <a:t>Screenshots, code blocks, examples &amp; infographics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69FD1ED-846B-D59D-18B7-F1827E3AC9AC}"/>
                </a:ext>
              </a:extLst>
            </p:cNvPr>
            <p:cNvGrpSpPr/>
            <p:nvPr/>
          </p:nvGrpSpPr>
          <p:grpSpPr>
            <a:xfrm>
              <a:off x="1076038" y="2731261"/>
              <a:ext cx="1371600" cy="1371600"/>
              <a:chOff x="4580457" y="1797028"/>
              <a:chExt cx="1371600" cy="1371600"/>
            </a:xfrm>
          </p:grpSpPr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B1AD5629-E5A0-F3AE-A2BE-C122C639507F}"/>
                  </a:ext>
                </a:extLst>
              </p:cNvPr>
              <p:cNvSpPr/>
              <p:nvPr/>
            </p:nvSpPr>
            <p:spPr>
              <a:xfrm>
                <a:off x="4580457" y="1797028"/>
                <a:ext cx="1371600" cy="1371600"/>
              </a:xfrm>
              <a:prstGeom prst="flowChartConnector">
                <a:avLst/>
              </a:prstGeom>
              <a:solidFill>
                <a:srgbClr val="04A5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574987-FEC6-8D21-1AF5-052F2471F508}"/>
                  </a:ext>
                </a:extLst>
              </p:cNvPr>
              <p:cNvSpPr txBox="1"/>
              <p:nvPr/>
            </p:nvSpPr>
            <p:spPr>
              <a:xfrm>
                <a:off x="4618813" y="2287537"/>
                <a:ext cx="128085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Arial Nova Cond Light" panose="020B0306020202020204" pitchFamily="34" charset="0"/>
                  </a:rPr>
                  <a:t>The How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AB1FCF-B6FB-A924-4170-55F43D21D172}"/>
              </a:ext>
            </a:extLst>
          </p:cNvPr>
          <p:cNvSpPr txBox="1"/>
          <p:nvPr/>
        </p:nvSpPr>
        <p:spPr>
          <a:xfrm>
            <a:off x="7468944" y="2344633"/>
            <a:ext cx="3474893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sz="2400" b="1" dirty="0">
                <a:latin typeface="Arial Nova Cond Light" panose="020B0306020202020204" pitchFamily="34" charset="0"/>
              </a:rPr>
              <a:t>Examples: </a:t>
            </a:r>
          </a:p>
          <a:p>
            <a:pPr marL="400050" indent="-2286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API &amp; SDK Docs</a:t>
            </a:r>
          </a:p>
          <a:p>
            <a:pPr marL="400050" indent="-2286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User Guides</a:t>
            </a:r>
          </a:p>
          <a:p>
            <a:pPr marL="400050" indent="-2286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Job Aids</a:t>
            </a:r>
          </a:p>
          <a:p>
            <a:pPr marL="400050" indent="-2286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Business Continuity plans </a:t>
            </a:r>
          </a:p>
        </p:txBody>
      </p:sp>
      <p:sp>
        <p:nvSpPr>
          <p:cNvPr id="6" name="Date Placeholder 12">
            <a:extLst>
              <a:ext uri="{FF2B5EF4-FFF2-40B4-BE49-F238E27FC236}">
                <a16:creationId xmlns:a16="http://schemas.microsoft.com/office/drawing/2014/main" id="{9F894192-4EDD-FA92-F4B7-7A0F8F85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747" y="6374317"/>
            <a:ext cx="2060727" cy="286035"/>
          </a:xfrm>
        </p:spPr>
        <p:txBody>
          <a:bodyPr/>
          <a:lstStyle/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26BCBFF-66B7-C850-DC3B-D0853865A10A}"/>
              </a:ext>
            </a:extLst>
          </p:cNvPr>
          <p:cNvSpPr txBox="1">
            <a:spLocks/>
          </p:cNvSpPr>
          <p:nvPr/>
        </p:nvSpPr>
        <p:spPr>
          <a:xfrm>
            <a:off x="617108" y="591015"/>
            <a:ext cx="7117192" cy="5815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E55512"/>
                </a:solidFill>
                <a:latin typeface="Arial Nova" panose="020B0504020202020204" pitchFamily="34" charset="0"/>
              </a:rPr>
              <a:t>Document Types:  </a:t>
            </a:r>
            <a:r>
              <a:rPr lang="en-US" sz="3200" b="1" dirty="0">
                <a:latin typeface="Arial Nova Cond Light" panose="020B0306020202020204" pitchFamily="34" charset="0"/>
              </a:rPr>
              <a:t>“How” – oriented</a:t>
            </a:r>
          </a:p>
        </p:txBody>
      </p:sp>
    </p:spTree>
    <p:extLst>
      <p:ext uri="{BB962C8B-B14F-4D97-AF65-F5344CB8AC3E}">
        <p14:creationId xmlns:p14="http://schemas.microsoft.com/office/powerpoint/2010/main" val="1386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rgbClr val="182740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98FFAA9-97B8-0752-19AA-CE774208BE89}"/>
              </a:ext>
            </a:extLst>
          </p:cNvPr>
          <p:cNvGrpSpPr/>
          <p:nvPr/>
        </p:nvGrpSpPr>
        <p:grpSpPr>
          <a:xfrm>
            <a:off x="1108298" y="2648453"/>
            <a:ext cx="5545872" cy="1508105"/>
            <a:chOff x="-1713735" y="256004"/>
            <a:chExt cx="5545872" cy="150810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E05642A-0593-9905-D06F-BF1930D85EF3}"/>
                </a:ext>
              </a:extLst>
            </p:cNvPr>
            <p:cNvSpPr txBox="1"/>
            <p:nvPr/>
          </p:nvSpPr>
          <p:spPr>
            <a:xfrm>
              <a:off x="508509" y="256004"/>
              <a:ext cx="3323628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 Nova Cond Light" panose="020B0306020202020204" pitchFamily="34" charset="0"/>
                </a:rPr>
                <a:t>Teaching &amp; training tools</a:t>
              </a:r>
            </a:p>
            <a:p>
              <a:pPr marL="228600" indent="-2286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 Nova Cond Light" panose="020B0306020202020204" pitchFamily="34" charset="0"/>
                </a:rPr>
                <a:t>Change Management </a:t>
              </a:r>
            </a:p>
            <a:p>
              <a:pPr marL="228600" indent="-2286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 Nova Cond Light" panose="020B0306020202020204" pitchFamily="34" charset="0"/>
                </a:rPr>
                <a:t>Process adoption</a:t>
              </a:r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CF6ADE4B-B400-1E14-5A9B-1A661171836D}"/>
                </a:ext>
              </a:extLst>
            </p:cNvPr>
            <p:cNvSpPr/>
            <p:nvPr/>
          </p:nvSpPr>
          <p:spPr>
            <a:xfrm>
              <a:off x="-1713735" y="324624"/>
              <a:ext cx="1371600" cy="1371600"/>
            </a:xfrm>
            <a:prstGeom prst="flowChartConnector">
              <a:avLst/>
            </a:prstGeom>
            <a:solidFill>
              <a:srgbClr val="009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rial Nova Cond Light" panose="020B0306020202020204" pitchFamily="34" charset="0"/>
                </a:rPr>
                <a:t>The Learning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EB8-DC41-0979-686B-C0BE7089F8E0}"/>
              </a:ext>
            </a:extLst>
          </p:cNvPr>
          <p:cNvSpPr txBox="1"/>
          <p:nvPr/>
        </p:nvSpPr>
        <p:spPr>
          <a:xfrm>
            <a:off x="7330634" y="2113692"/>
            <a:ext cx="3929552" cy="257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>
                <a:latin typeface="Arial Nova Cond Light" panose="020B0306020202020204" pitchFamily="34" charset="0"/>
              </a:rPr>
              <a:t>Examples:</a:t>
            </a:r>
          </a:p>
          <a:p>
            <a:pPr marL="228600" indent="-2286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Tutorial videos</a:t>
            </a:r>
          </a:p>
          <a:p>
            <a:pPr marL="228600" indent="-2286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Training modules</a:t>
            </a:r>
          </a:p>
          <a:p>
            <a:pPr marL="228600" indent="-2286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FAQs</a:t>
            </a:r>
          </a:p>
          <a:p>
            <a:pPr marL="228600" indent="-2286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Knowledgebase </a:t>
            </a:r>
          </a:p>
          <a:p>
            <a:pPr marL="228600" indent="-22860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 Cond Light" panose="020B0306020202020204" pitchFamily="34" charset="0"/>
              </a:rPr>
              <a:t>User Support manuals</a:t>
            </a:r>
          </a:p>
        </p:txBody>
      </p:sp>
      <p:sp>
        <p:nvSpPr>
          <p:cNvPr id="6" name="Date Placeholder 12">
            <a:extLst>
              <a:ext uri="{FF2B5EF4-FFF2-40B4-BE49-F238E27FC236}">
                <a16:creationId xmlns:a16="http://schemas.microsoft.com/office/drawing/2014/main" id="{9F894192-4EDD-FA92-F4B7-7A0F8F85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747" y="6374317"/>
            <a:ext cx="2060727" cy="286035"/>
          </a:xfrm>
        </p:spPr>
        <p:txBody>
          <a:bodyPr/>
          <a:lstStyle/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784D3-312C-59F3-6BA3-533E709DE2C9}"/>
              </a:ext>
            </a:extLst>
          </p:cNvPr>
          <p:cNvSpPr txBox="1">
            <a:spLocks/>
          </p:cNvSpPr>
          <p:nvPr/>
        </p:nvSpPr>
        <p:spPr>
          <a:xfrm>
            <a:off x="617108" y="591015"/>
            <a:ext cx="7117192" cy="58155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1" dirty="0">
                <a:solidFill>
                  <a:srgbClr val="E55512"/>
                </a:solidFill>
                <a:latin typeface="Arial Nova" panose="020B0504020202020204" pitchFamily="34" charset="0"/>
              </a:rPr>
              <a:t>Document Types:  </a:t>
            </a:r>
            <a:r>
              <a:rPr lang="en-US" sz="3200" b="1" dirty="0">
                <a:latin typeface="Arial Nova Cond Light" panose="020B0306020202020204" pitchFamily="34" charset="0"/>
              </a:rPr>
              <a:t>“Learning” – oriented</a:t>
            </a:r>
          </a:p>
        </p:txBody>
      </p:sp>
    </p:spTree>
    <p:extLst>
      <p:ext uri="{BB962C8B-B14F-4D97-AF65-F5344CB8AC3E}">
        <p14:creationId xmlns:p14="http://schemas.microsoft.com/office/powerpoint/2010/main" val="228501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0000">
              <a:srgbClr val="182740"/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8B67AC51-8CBC-949F-4C1E-4F60E88F347D}"/>
              </a:ext>
            </a:extLst>
          </p:cNvPr>
          <p:cNvSpPr/>
          <p:nvPr/>
        </p:nvSpPr>
        <p:spPr>
          <a:xfrm>
            <a:off x="407433" y="540483"/>
            <a:ext cx="1280160" cy="1280160"/>
          </a:xfrm>
          <a:prstGeom prst="flowChartConnector">
            <a:avLst/>
          </a:prstGeom>
          <a:solidFill>
            <a:srgbClr val="5A2C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C844585-2928-523B-6831-0431B54D6B75}"/>
              </a:ext>
            </a:extLst>
          </p:cNvPr>
          <p:cNvGrpSpPr/>
          <p:nvPr/>
        </p:nvGrpSpPr>
        <p:grpSpPr>
          <a:xfrm>
            <a:off x="6469526" y="1491995"/>
            <a:ext cx="4689568" cy="1502976"/>
            <a:chOff x="7709456" y="3653617"/>
            <a:chExt cx="4689568" cy="1502976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B1AD5629-E5A0-F3AE-A2BE-C122C639507F}"/>
                </a:ext>
              </a:extLst>
            </p:cNvPr>
            <p:cNvSpPr/>
            <p:nvPr/>
          </p:nvSpPr>
          <p:spPr>
            <a:xfrm>
              <a:off x="7709456" y="3849670"/>
              <a:ext cx="1097280" cy="1097280"/>
            </a:xfrm>
            <a:prstGeom prst="flowChartConnector">
              <a:avLst/>
            </a:prstGeom>
            <a:solidFill>
              <a:srgbClr val="C634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DBA12D-18CD-9F96-1A87-12FC43E12784}"/>
                </a:ext>
              </a:extLst>
            </p:cNvPr>
            <p:cNvSpPr txBox="1"/>
            <p:nvPr/>
          </p:nvSpPr>
          <p:spPr>
            <a:xfrm>
              <a:off x="7718980" y="4206992"/>
              <a:ext cx="1083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Nova Cond Light" panose="020B0306020202020204" pitchFamily="34" charset="0"/>
                </a:rPr>
                <a:t>Resources</a:t>
              </a:r>
              <a:endParaRPr lang="en-US" sz="1750" dirty="0">
                <a:latin typeface="Arial Nova Cond Light" panose="020B0306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999020-FFFD-EA3A-1AE0-50097556A5BE}"/>
                </a:ext>
              </a:extLst>
            </p:cNvPr>
            <p:cNvSpPr txBox="1"/>
            <p:nvPr/>
          </p:nvSpPr>
          <p:spPr>
            <a:xfrm>
              <a:off x="8837762" y="3653617"/>
              <a:ext cx="3561262" cy="1502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Connects to docs with similar topics</a:t>
              </a:r>
            </a:p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Lists important sites &amp; tools</a:t>
              </a:r>
            </a:p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Links to support channels</a:t>
              </a:r>
            </a:p>
            <a:p>
              <a:pPr marL="228600" indent="-228600">
                <a:spcBef>
                  <a:spcPts val="1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Names of SMEs / contacts</a:t>
              </a:r>
            </a:p>
            <a:p>
              <a:pPr marL="228600" indent="-228600">
                <a:spcBef>
                  <a:spcPts val="1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Opportunities to provide feedback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F7B153B-BE5E-C40D-4FB5-A25E5047F73D}"/>
              </a:ext>
            </a:extLst>
          </p:cNvPr>
          <p:cNvGrpSpPr/>
          <p:nvPr/>
        </p:nvGrpSpPr>
        <p:grpSpPr>
          <a:xfrm>
            <a:off x="1779958" y="2560238"/>
            <a:ext cx="3697733" cy="1097280"/>
            <a:chOff x="2025403" y="1805538"/>
            <a:chExt cx="3697733" cy="109728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5F36D49-3116-DF43-3BCA-92F95479355D}"/>
                </a:ext>
              </a:extLst>
            </p:cNvPr>
            <p:cNvGrpSpPr/>
            <p:nvPr/>
          </p:nvGrpSpPr>
          <p:grpSpPr>
            <a:xfrm>
              <a:off x="2025403" y="1805538"/>
              <a:ext cx="1097280" cy="1097280"/>
              <a:chOff x="2025403" y="1805538"/>
              <a:chExt cx="1097280" cy="1097280"/>
            </a:xfrm>
          </p:grpSpPr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1A734463-D06C-FC60-BE6D-8D252089984B}"/>
                  </a:ext>
                </a:extLst>
              </p:cNvPr>
              <p:cNvSpPr/>
              <p:nvPr/>
            </p:nvSpPr>
            <p:spPr>
              <a:xfrm>
                <a:off x="2025403" y="1805538"/>
                <a:ext cx="1097280" cy="1097280"/>
              </a:xfrm>
              <a:prstGeom prst="flowChartConnector">
                <a:avLst/>
              </a:prstGeom>
              <a:solidFill>
                <a:srgbClr val="04A5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CA9926-05C9-1CF4-2C6B-CFB0EA0EB71A}"/>
                  </a:ext>
                </a:extLst>
              </p:cNvPr>
              <p:cNvSpPr txBox="1"/>
              <p:nvPr/>
            </p:nvSpPr>
            <p:spPr>
              <a:xfrm>
                <a:off x="2027034" y="2173472"/>
                <a:ext cx="1095649" cy="369332"/>
              </a:xfrm>
              <a:prstGeom prst="rect">
                <a:avLst/>
              </a:prstGeom>
              <a:noFill/>
            </p:spPr>
            <p:txBody>
              <a:bodyPr wrap="square" lIns="45720" rIns="45720" rtlCol="0">
                <a:spAutoFit/>
              </a:bodyPr>
              <a:lstStyle/>
              <a:p>
                <a:pPr algn="ctr"/>
                <a:r>
                  <a:rPr lang="en-US" sz="1750" dirty="0">
                    <a:latin typeface="Arial Nova Cond Light" panose="020B0306020202020204" pitchFamily="34" charset="0"/>
                  </a:rPr>
                  <a:t>Introduction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6EFFEF-0E19-E98A-18B0-ECB27F47E068}"/>
                </a:ext>
              </a:extLst>
            </p:cNvPr>
            <p:cNvSpPr txBox="1"/>
            <p:nvPr/>
          </p:nvSpPr>
          <p:spPr>
            <a:xfrm>
              <a:off x="3154592" y="1880246"/>
              <a:ext cx="2568544" cy="948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Introduces topic</a:t>
              </a:r>
            </a:p>
            <a:p>
              <a:pPr marL="228600" indent="-228600">
                <a:spcBef>
                  <a:spcPts val="1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Sets expectations</a:t>
              </a:r>
            </a:p>
            <a:p>
              <a:pPr marL="228600" indent="-228600">
                <a:spcBef>
                  <a:spcPts val="1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Names requirements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6D31B7-FF23-9FB2-CC8D-1F498E2F4DCC}"/>
              </a:ext>
            </a:extLst>
          </p:cNvPr>
          <p:cNvGrpSpPr/>
          <p:nvPr/>
        </p:nvGrpSpPr>
        <p:grpSpPr>
          <a:xfrm>
            <a:off x="3203074" y="4449017"/>
            <a:ext cx="4225336" cy="1251625"/>
            <a:chOff x="2781688" y="3342249"/>
            <a:chExt cx="4225336" cy="1251625"/>
          </a:xfrm>
        </p:grpSpPr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EB11540D-834E-3DD8-4B72-6538223361DE}"/>
                </a:ext>
              </a:extLst>
            </p:cNvPr>
            <p:cNvSpPr/>
            <p:nvPr/>
          </p:nvSpPr>
          <p:spPr>
            <a:xfrm>
              <a:off x="2781688" y="3413311"/>
              <a:ext cx="1097280" cy="1097280"/>
            </a:xfrm>
            <a:prstGeom prst="flowChartConnector">
              <a:avLst/>
            </a:prstGeom>
            <a:solidFill>
              <a:srgbClr val="0095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763D0C-952D-0A2F-9BFE-DDB128720117}"/>
                </a:ext>
              </a:extLst>
            </p:cNvPr>
            <p:cNvSpPr txBox="1"/>
            <p:nvPr/>
          </p:nvSpPr>
          <p:spPr>
            <a:xfrm>
              <a:off x="2781688" y="3781245"/>
              <a:ext cx="1083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Nova Cond Light" panose="020B0306020202020204" pitchFamily="34" charset="0"/>
                </a:rPr>
                <a:t>Body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423194-DB76-5E31-5191-642AF65491CA}"/>
                </a:ext>
              </a:extLst>
            </p:cNvPr>
            <p:cNvSpPr txBox="1"/>
            <p:nvPr/>
          </p:nvSpPr>
          <p:spPr>
            <a:xfrm>
              <a:off x="3908491" y="3342249"/>
              <a:ext cx="3098533" cy="125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Informs (the What)</a:t>
              </a:r>
            </a:p>
            <a:p>
              <a:pPr marL="228600" indent="-228600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Provides instructions (the How)</a:t>
              </a:r>
            </a:p>
            <a:p>
              <a:pPr marL="228600" indent="-228600"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“Trigger to Target”</a:t>
              </a:r>
            </a:p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Screens, code block, graphics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968277B-5552-BBBA-BD4E-5C8BDFBF428A}"/>
              </a:ext>
            </a:extLst>
          </p:cNvPr>
          <p:cNvGrpSpPr/>
          <p:nvPr/>
        </p:nvGrpSpPr>
        <p:grpSpPr>
          <a:xfrm>
            <a:off x="7574481" y="3641864"/>
            <a:ext cx="3929542" cy="1097280"/>
            <a:chOff x="6265536" y="1176561"/>
            <a:chExt cx="3929542" cy="109728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DC97079-AD9A-1E55-7500-DA3E6D88BB34}"/>
                </a:ext>
              </a:extLst>
            </p:cNvPr>
            <p:cNvGrpSpPr/>
            <p:nvPr/>
          </p:nvGrpSpPr>
          <p:grpSpPr>
            <a:xfrm>
              <a:off x="6265536" y="1176561"/>
              <a:ext cx="1097280" cy="1097280"/>
              <a:chOff x="5483854" y="717375"/>
              <a:chExt cx="1097280" cy="1097280"/>
            </a:xfrm>
          </p:grpSpPr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CF6ADE4B-B400-1E14-5A9B-1A661171836D}"/>
                  </a:ext>
                </a:extLst>
              </p:cNvPr>
              <p:cNvSpPr/>
              <p:nvPr/>
            </p:nvSpPr>
            <p:spPr>
              <a:xfrm>
                <a:off x="5483854" y="717375"/>
                <a:ext cx="1097280" cy="1097280"/>
              </a:xfrm>
              <a:prstGeom prst="flowChartConnector">
                <a:avLst/>
              </a:prstGeom>
              <a:solidFill>
                <a:srgbClr val="DEB0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BB854F-BD06-EB61-BB6F-5A4D92E24F87}"/>
                  </a:ext>
                </a:extLst>
              </p:cNvPr>
              <p:cNvSpPr txBox="1"/>
              <p:nvPr/>
            </p:nvSpPr>
            <p:spPr>
              <a:xfrm>
                <a:off x="5492563" y="949256"/>
                <a:ext cx="10737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 Nova Cond Light" panose="020B0306020202020204" pitchFamily="34" charset="0"/>
                  </a:rPr>
                  <a:t>Version History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E0F9038-55F5-2FD0-5668-9565BCF06400}"/>
                </a:ext>
              </a:extLst>
            </p:cNvPr>
            <p:cNvSpPr txBox="1"/>
            <p:nvPr/>
          </p:nvSpPr>
          <p:spPr>
            <a:xfrm>
              <a:off x="7397651" y="1254018"/>
              <a:ext cx="2797427" cy="948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Version #, date, author, description</a:t>
              </a:r>
            </a:p>
            <a:p>
              <a:pPr marL="228600" indent="-228600">
                <a:spcBef>
                  <a:spcPts val="200"/>
                </a:spcBef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latin typeface="Arial Nova Cond Light" panose="020B0306020202020204" pitchFamily="34" charset="0"/>
                </a:rPr>
                <a:t>Offers the what &amp; why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3EC753D3-4B5A-DC8B-8853-53951BCAEBF7}"/>
              </a:ext>
            </a:extLst>
          </p:cNvPr>
          <p:cNvSpPr txBox="1">
            <a:spLocks/>
          </p:cNvSpPr>
          <p:nvPr/>
        </p:nvSpPr>
        <p:spPr>
          <a:xfrm>
            <a:off x="1002257" y="711885"/>
            <a:ext cx="4274594" cy="482466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E55512"/>
                </a:solidFill>
                <a:latin typeface="Arial Nova" panose="020B0504020202020204" pitchFamily="34" charset="0"/>
              </a:rPr>
              <a:t>Document Components:</a:t>
            </a:r>
          </a:p>
        </p:txBody>
      </p:sp>
      <p:sp>
        <p:nvSpPr>
          <p:cNvPr id="2" name="Date Placeholder 12">
            <a:extLst>
              <a:ext uri="{FF2B5EF4-FFF2-40B4-BE49-F238E27FC236}">
                <a16:creationId xmlns:a16="http://schemas.microsoft.com/office/drawing/2014/main" id="{ED1419B2-26D1-A3ED-7B8A-F7389C4EEB66}"/>
              </a:ext>
            </a:extLst>
          </p:cNvPr>
          <p:cNvSpPr txBox="1">
            <a:spLocks/>
          </p:cNvSpPr>
          <p:nvPr/>
        </p:nvSpPr>
        <p:spPr>
          <a:xfrm>
            <a:off x="215747" y="6374317"/>
            <a:ext cx="2060727" cy="286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Nova Cond Light" panose="020B0306020202020204" pitchFamily="34" charset="0"/>
              </a:rPr>
              <a:t>Technical Communication Training 2023</a:t>
            </a:r>
            <a:endParaRPr lang="en-US" dirty="0">
              <a:latin typeface="Arial Nova Cond Light" panose="020B0306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76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8000">
              <a:srgbClr val="182740"/>
            </a:gs>
            <a:gs pos="33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a molecular model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/>
          <a:srcRect l="38401" t="-41" r="-92" b="7680"/>
          <a:stretch/>
        </p:blipFill>
        <p:spPr>
          <a:xfrm>
            <a:off x="6014153" y="0"/>
            <a:ext cx="6187372" cy="6858000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FFAA18-35D0-A961-C126-E0312BAB8671}"/>
              </a:ext>
            </a:extLst>
          </p:cNvPr>
          <p:cNvSpPr txBox="1"/>
          <p:nvPr/>
        </p:nvSpPr>
        <p:spPr>
          <a:xfrm>
            <a:off x="1163292" y="3207473"/>
            <a:ext cx="1352157" cy="186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B192E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Flowchart: Merge 30">
            <a:extLst>
              <a:ext uri="{FF2B5EF4-FFF2-40B4-BE49-F238E27FC236}">
                <a16:creationId xmlns:a16="http://schemas.microsoft.com/office/drawing/2014/main" id="{3F070491-1F76-D3EA-9275-0507E834E081}"/>
              </a:ext>
            </a:extLst>
          </p:cNvPr>
          <p:cNvSpPr/>
          <p:nvPr/>
        </p:nvSpPr>
        <p:spPr>
          <a:xfrm rot="10800000">
            <a:off x="1774963" y="1772757"/>
            <a:ext cx="91440" cy="937379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Merge 31">
            <a:extLst>
              <a:ext uri="{FF2B5EF4-FFF2-40B4-BE49-F238E27FC236}">
                <a16:creationId xmlns:a16="http://schemas.microsoft.com/office/drawing/2014/main" id="{E27C4899-A802-EF05-9B79-93FD82502610}"/>
              </a:ext>
            </a:extLst>
          </p:cNvPr>
          <p:cNvSpPr/>
          <p:nvPr/>
        </p:nvSpPr>
        <p:spPr>
          <a:xfrm rot="13643316">
            <a:off x="2753163" y="1885949"/>
            <a:ext cx="91440" cy="117611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Merge 32">
            <a:extLst>
              <a:ext uri="{FF2B5EF4-FFF2-40B4-BE49-F238E27FC236}">
                <a16:creationId xmlns:a16="http://schemas.microsoft.com/office/drawing/2014/main" id="{38F15761-AB16-C77D-0001-153F9273C5DD}"/>
              </a:ext>
            </a:extLst>
          </p:cNvPr>
          <p:cNvSpPr/>
          <p:nvPr/>
        </p:nvSpPr>
        <p:spPr>
          <a:xfrm rot="16200000">
            <a:off x="3172062" y="2737464"/>
            <a:ext cx="91440" cy="117611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Merge 34">
            <a:extLst>
              <a:ext uri="{FF2B5EF4-FFF2-40B4-BE49-F238E27FC236}">
                <a16:creationId xmlns:a16="http://schemas.microsoft.com/office/drawing/2014/main" id="{B48DEA62-11FD-A545-D784-34E9024A8680}"/>
              </a:ext>
            </a:extLst>
          </p:cNvPr>
          <p:cNvSpPr/>
          <p:nvPr/>
        </p:nvSpPr>
        <p:spPr>
          <a:xfrm rot="18329586">
            <a:off x="2722706" y="3589471"/>
            <a:ext cx="91440" cy="117611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Merge 36">
            <a:extLst>
              <a:ext uri="{FF2B5EF4-FFF2-40B4-BE49-F238E27FC236}">
                <a16:creationId xmlns:a16="http://schemas.microsoft.com/office/drawing/2014/main" id="{2D48B61A-BECB-4E55-84D3-7AA4550732C2}"/>
              </a:ext>
            </a:extLst>
          </p:cNvPr>
          <p:cNvSpPr/>
          <p:nvPr/>
        </p:nvSpPr>
        <p:spPr>
          <a:xfrm>
            <a:off x="1793743" y="3777966"/>
            <a:ext cx="91440" cy="937379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9B9425-D6BA-8B25-3DFB-B537E83BD0FD}"/>
              </a:ext>
            </a:extLst>
          </p:cNvPr>
          <p:cNvGrpSpPr/>
          <p:nvPr/>
        </p:nvGrpSpPr>
        <p:grpSpPr>
          <a:xfrm>
            <a:off x="1273442" y="639808"/>
            <a:ext cx="1097280" cy="1097280"/>
            <a:chOff x="1292492" y="639808"/>
            <a:chExt cx="1097280" cy="109728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F9B7B7F-FFBE-9ABE-88FB-E7060FEF461C}"/>
                </a:ext>
              </a:extLst>
            </p:cNvPr>
            <p:cNvSpPr/>
            <p:nvPr/>
          </p:nvSpPr>
          <p:spPr>
            <a:xfrm>
              <a:off x="1292492" y="639808"/>
              <a:ext cx="1097280" cy="1097280"/>
            </a:xfrm>
            <a:prstGeom prst="roundRect">
              <a:avLst>
                <a:gd name="adj" fmla="val 50000"/>
              </a:avLst>
            </a:prstGeom>
            <a:solidFill>
              <a:srgbClr val="04A5DA"/>
            </a:solidFill>
            <a:ln>
              <a:solidFill>
                <a:srgbClr val="1827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5B88F0-EFF1-498B-793E-3823D3FCFCC5}"/>
                </a:ext>
              </a:extLst>
            </p:cNvPr>
            <p:cNvSpPr txBox="1"/>
            <p:nvPr/>
          </p:nvSpPr>
          <p:spPr>
            <a:xfrm>
              <a:off x="1542501" y="1017313"/>
              <a:ext cx="7205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 Nova Cond" panose="020B0506020202020204" pitchFamily="34" charset="0"/>
                </a:rPr>
                <a:t>Clear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7D247B4-05A8-4FB5-6D5F-9B2B9B283624}"/>
              </a:ext>
            </a:extLst>
          </p:cNvPr>
          <p:cNvGrpSpPr/>
          <p:nvPr/>
        </p:nvGrpSpPr>
        <p:grpSpPr>
          <a:xfrm>
            <a:off x="3109538" y="1092206"/>
            <a:ext cx="1098286" cy="1097280"/>
            <a:chOff x="3109538" y="1092206"/>
            <a:chExt cx="1098286" cy="109728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08F29F9-2ACA-26A1-180E-D2AB724500D9}"/>
                </a:ext>
              </a:extLst>
            </p:cNvPr>
            <p:cNvSpPr/>
            <p:nvPr/>
          </p:nvSpPr>
          <p:spPr>
            <a:xfrm>
              <a:off x="3109538" y="1092206"/>
              <a:ext cx="1097280" cy="1097280"/>
            </a:xfrm>
            <a:prstGeom prst="roundRect">
              <a:avLst>
                <a:gd name="adj" fmla="val 50000"/>
              </a:avLst>
            </a:prstGeom>
            <a:solidFill>
              <a:srgbClr val="009563"/>
            </a:solidFill>
            <a:ln>
              <a:solidFill>
                <a:srgbClr val="1827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D381E2-59CC-8DCA-D53C-9F810C3890F5}"/>
                </a:ext>
              </a:extLst>
            </p:cNvPr>
            <p:cNvSpPr txBox="1"/>
            <p:nvPr/>
          </p:nvSpPr>
          <p:spPr>
            <a:xfrm>
              <a:off x="3247211" y="1473403"/>
              <a:ext cx="9606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 Nova Cond" panose="020B0506020202020204" pitchFamily="34" charset="0"/>
                </a:rPr>
                <a:t>Concise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0DC1827-C488-4C51-787F-5AA11EC8AF48}"/>
              </a:ext>
            </a:extLst>
          </p:cNvPr>
          <p:cNvGrpSpPr/>
          <p:nvPr/>
        </p:nvGrpSpPr>
        <p:grpSpPr>
          <a:xfrm>
            <a:off x="3826991" y="2789703"/>
            <a:ext cx="1266260" cy="1097280"/>
            <a:chOff x="3826991" y="2789703"/>
            <a:chExt cx="1266260" cy="109728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425FB4A-DFE6-E40A-8A63-23F034240776}"/>
                </a:ext>
              </a:extLst>
            </p:cNvPr>
            <p:cNvSpPr/>
            <p:nvPr/>
          </p:nvSpPr>
          <p:spPr>
            <a:xfrm>
              <a:off x="3826991" y="2789703"/>
              <a:ext cx="1097280" cy="1097280"/>
            </a:xfrm>
            <a:prstGeom prst="roundRect">
              <a:avLst>
                <a:gd name="adj" fmla="val 50000"/>
              </a:avLst>
            </a:prstGeom>
            <a:solidFill>
              <a:srgbClr val="C63430"/>
            </a:solidFill>
            <a:ln>
              <a:solidFill>
                <a:srgbClr val="1827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33856A5-4A69-F294-2E32-96FEA87023EA}"/>
                </a:ext>
              </a:extLst>
            </p:cNvPr>
            <p:cNvSpPr txBox="1"/>
            <p:nvPr/>
          </p:nvSpPr>
          <p:spPr>
            <a:xfrm>
              <a:off x="3904943" y="3172933"/>
              <a:ext cx="1188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 Nova Cond" panose="020B0506020202020204" pitchFamily="34" charset="0"/>
                </a:rPr>
                <a:t>Complete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2D8903-89C5-E673-653E-BEF0F9390B84}"/>
              </a:ext>
            </a:extLst>
          </p:cNvPr>
          <p:cNvGrpSpPr/>
          <p:nvPr/>
        </p:nvGrpSpPr>
        <p:grpSpPr>
          <a:xfrm>
            <a:off x="3112163" y="4372881"/>
            <a:ext cx="1153615" cy="1097280"/>
            <a:chOff x="3112163" y="4372881"/>
            <a:chExt cx="1153615" cy="109728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78785EA-404A-070F-E20D-DEE6FE4AB506}"/>
                </a:ext>
              </a:extLst>
            </p:cNvPr>
            <p:cNvSpPr/>
            <p:nvPr/>
          </p:nvSpPr>
          <p:spPr>
            <a:xfrm>
              <a:off x="3112163" y="4372881"/>
              <a:ext cx="1097280" cy="1097280"/>
            </a:xfrm>
            <a:prstGeom prst="roundRect">
              <a:avLst>
                <a:gd name="adj" fmla="val 50000"/>
              </a:avLst>
            </a:prstGeom>
            <a:solidFill>
              <a:srgbClr val="DEB001"/>
            </a:solidFill>
            <a:ln>
              <a:solidFill>
                <a:srgbClr val="1827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5004E2C-89F8-21AB-A2C3-7B840AA7DA15}"/>
                </a:ext>
              </a:extLst>
            </p:cNvPr>
            <p:cNvSpPr txBox="1"/>
            <p:nvPr/>
          </p:nvSpPr>
          <p:spPr>
            <a:xfrm>
              <a:off x="3137761" y="4753558"/>
              <a:ext cx="1128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 Nova Cond" panose="020B0506020202020204" pitchFamily="34" charset="0"/>
                </a:rPr>
                <a:t>Consistent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108FCD8-4403-B4D2-4CC5-BE7E60BF2F44}"/>
              </a:ext>
            </a:extLst>
          </p:cNvPr>
          <p:cNvGrpSpPr/>
          <p:nvPr/>
        </p:nvGrpSpPr>
        <p:grpSpPr>
          <a:xfrm>
            <a:off x="1267291" y="4753582"/>
            <a:ext cx="1155230" cy="1097280"/>
            <a:chOff x="1257766" y="4753582"/>
            <a:chExt cx="1155230" cy="109728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ED8F5DC-3479-E5B0-BE01-E54163BA6186}"/>
                </a:ext>
              </a:extLst>
            </p:cNvPr>
            <p:cNvSpPr/>
            <p:nvPr/>
          </p:nvSpPr>
          <p:spPr>
            <a:xfrm>
              <a:off x="1257766" y="4753582"/>
              <a:ext cx="1097280" cy="1097280"/>
            </a:xfrm>
            <a:prstGeom prst="roundRect">
              <a:avLst>
                <a:gd name="adj" fmla="val 50000"/>
              </a:avLst>
            </a:prstGeom>
            <a:solidFill>
              <a:srgbClr val="472993"/>
            </a:solidFill>
            <a:ln>
              <a:solidFill>
                <a:srgbClr val="1827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9A8CD9-881B-64D5-E10D-E1188DACB532}"/>
                </a:ext>
              </a:extLst>
            </p:cNvPr>
            <p:cNvSpPr txBox="1"/>
            <p:nvPr/>
          </p:nvSpPr>
          <p:spPr>
            <a:xfrm>
              <a:off x="1284979" y="5135283"/>
              <a:ext cx="1128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 Nova Cond" panose="020B0506020202020204" pitchFamily="34" charset="0"/>
                </a:rPr>
                <a:t>Compliant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831AA3-D153-016E-43B1-BBBAE4844683}"/>
              </a:ext>
            </a:extLst>
          </p:cNvPr>
          <p:cNvSpPr/>
          <p:nvPr/>
        </p:nvSpPr>
        <p:spPr>
          <a:xfrm>
            <a:off x="1018172" y="2550218"/>
            <a:ext cx="1645920" cy="16459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1827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AD7361-F18C-2B10-4210-D55218D07007}"/>
              </a:ext>
            </a:extLst>
          </p:cNvPr>
          <p:cNvSpPr txBox="1"/>
          <p:nvPr/>
        </p:nvSpPr>
        <p:spPr>
          <a:xfrm>
            <a:off x="1209456" y="3014887"/>
            <a:ext cx="14472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82740"/>
                </a:solidFill>
                <a:latin typeface="Arial Nova Light" panose="020B0304020202020204" pitchFamily="34" charset="0"/>
              </a:rPr>
              <a:t>5 Cs of </a:t>
            </a:r>
          </a:p>
          <a:p>
            <a:r>
              <a:rPr lang="en-US" b="1" dirty="0">
                <a:solidFill>
                  <a:srgbClr val="182740"/>
                </a:solidFill>
                <a:latin typeface="Arial Nova Light" panose="020B0304020202020204" pitchFamily="34" charset="0"/>
              </a:rPr>
              <a:t>Tech Writing</a:t>
            </a:r>
          </a:p>
        </p:txBody>
      </p:sp>
      <p:sp>
        <p:nvSpPr>
          <p:cNvPr id="2" name="Date Placeholder 12">
            <a:extLst>
              <a:ext uri="{FF2B5EF4-FFF2-40B4-BE49-F238E27FC236}">
                <a16:creationId xmlns:a16="http://schemas.microsoft.com/office/drawing/2014/main" id="{1C6113B4-8FF4-EB16-D028-DE70EA64C0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5747" y="6374317"/>
            <a:ext cx="2060727" cy="286035"/>
          </a:xfrm>
        </p:spPr>
        <p:txBody>
          <a:bodyPr/>
          <a:lstStyle/>
          <a:p>
            <a:r>
              <a:rPr lang="en-US" dirty="0">
                <a:latin typeface="Arial Nova Cond Light" panose="020B0306020202020204" pitchFamily="34" charset="0"/>
              </a:rPr>
              <a:t>Technical Communication Training 2023</a:t>
            </a:r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Basic Text Slides">
  <a:themeElements>
    <a:clrScheme name="Custom 9">
      <a:dk1>
        <a:srgbClr val="424242"/>
      </a:dk1>
      <a:lt1>
        <a:srgbClr val="FFFFFF"/>
      </a:lt1>
      <a:dk2>
        <a:srgbClr val="084999"/>
      </a:dk2>
      <a:lt2>
        <a:srgbClr val="418FDE"/>
      </a:lt2>
      <a:accent1>
        <a:srgbClr val="084999"/>
      </a:accent1>
      <a:accent2>
        <a:srgbClr val="F0B323"/>
      </a:accent2>
      <a:accent3>
        <a:srgbClr val="DB572A"/>
      </a:accent3>
      <a:accent4>
        <a:srgbClr val="AA182B"/>
      </a:accent4>
      <a:accent5>
        <a:srgbClr val="709848"/>
      </a:accent5>
      <a:accent6>
        <a:srgbClr val="825899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9D5"/>
    </a:lt2>
    <a:accent1>
      <a:srgbClr val="FB8C29"/>
    </a:accent1>
    <a:accent2>
      <a:srgbClr val="F2C351"/>
    </a:accent2>
    <a:accent3>
      <a:srgbClr val="D0CBA5"/>
    </a:accent3>
    <a:accent4>
      <a:srgbClr val="A2C476"/>
    </a:accent4>
    <a:accent5>
      <a:srgbClr val="57C293"/>
    </a:accent5>
    <a:accent6>
      <a:srgbClr val="06BFDE"/>
    </a:accent6>
    <a:hlink>
      <a:srgbClr val="FBAE29"/>
    </a:hlink>
    <a:folHlink>
      <a:srgbClr val="EDC47E"/>
    </a:folHlink>
  </a:clrScheme>
</a:themeOverride>
</file>

<file path=ppt/theme/themeOverride2.xml><?xml version="1.0" encoding="utf-8"?>
<a:themeOverride xmlns:a="http://schemas.openxmlformats.org/drawingml/2006/main">
  <a:clrScheme name="Gallery">
    <a:dk1>
      <a:sysClr val="windowText" lastClr="000000"/>
    </a:dk1>
    <a:lt1>
      <a:sysClr val="window" lastClr="FFFFFF"/>
    </a:lt1>
    <a:dk2>
      <a:srgbClr val="454545"/>
    </a:dk2>
    <a:lt2>
      <a:srgbClr val="DFD9D5"/>
    </a:lt2>
    <a:accent1>
      <a:srgbClr val="FB8C29"/>
    </a:accent1>
    <a:accent2>
      <a:srgbClr val="F2C351"/>
    </a:accent2>
    <a:accent3>
      <a:srgbClr val="D0CBA5"/>
    </a:accent3>
    <a:accent4>
      <a:srgbClr val="A2C476"/>
    </a:accent4>
    <a:accent5>
      <a:srgbClr val="57C293"/>
    </a:accent5>
    <a:accent6>
      <a:srgbClr val="06BFDE"/>
    </a:accent6>
    <a:hlink>
      <a:srgbClr val="FBAE29"/>
    </a:hlink>
    <a:folHlink>
      <a:srgbClr val="EDC47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3603</TotalTime>
  <Words>768</Words>
  <Application>Microsoft Office PowerPoint</Application>
  <PresentationFormat>Widescreen</PresentationFormat>
  <Paragraphs>204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Arial</vt:lpstr>
      <vt:lpstr>Arial Nova</vt:lpstr>
      <vt:lpstr>Arial Nova Cond</vt:lpstr>
      <vt:lpstr>Arial Nova Cond Light</vt:lpstr>
      <vt:lpstr>Arial Nova Light</vt:lpstr>
      <vt:lpstr>Calibri</vt:lpstr>
      <vt:lpstr>Calibri Light</vt:lpstr>
      <vt:lpstr>Century Gothic</vt:lpstr>
      <vt:lpstr>Courier New</vt:lpstr>
      <vt:lpstr>Palatino</vt:lpstr>
      <vt:lpstr>Rockwell</vt:lpstr>
      <vt:lpstr>Wingdings</vt:lpstr>
      <vt:lpstr>Gallery</vt:lpstr>
      <vt:lpstr>Basic Text Slides</vt:lpstr>
      <vt:lpstr>Office Theme</vt:lpstr>
      <vt:lpstr>DAAP Technical Writing – Quick Start</vt:lpstr>
      <vt:lpstr>Agenda</vt:lpstr>
      <vt:lpstr>What is  Technical Communication?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Clear</vt:lpstr>
      <vt:lpstr>Concise</vt:lpstr>
      <vt:lpstr>Complete</vt:lpstr>
      <vt:lpstr>Consistent </vt:lpstr>
      <vt:lpstr>Compliant</vt:lpstr>
      <vt:lpstr>Document Lifecycle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Communication</dc:title>
  <dc:creator>Amber L Pratt</dc:creator>
  <cp:lastModifiedBy>Pratt, Amber (NonEmp)</cp:lastModifiedBy>
  <cp:revision>31</cp:revision>
  <dcterms:created xsi:type="dcterms:W3CDTF">2022-12-08T19:16:56Z</dcterms:created>
  <dcterms:modified xsi:type="dcterms:W3CDTF">2024-09-05T14:16:46Z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66f47cd8-41fa-4235-8c80-86b50baa48d7_Enabled">
    <vt:lpwstr>true</vt:lpwstr>
  </property>
  <property fmtid="{D5CDD505-2E9C-101B-9397-08002B2CF9AE}" pid="4" name="MSIP_Label_66f47cd8-41fa-4235-8c80-86b50baa48d7_SetDate">
    <vt:lpwstr>2024-09-05T14:16:44Z</vt:lpwstr>
  </property>
  <property fmtid="{D5CDD505-2E9C-101B-9397-08002B2CF9AE}" pid="5" name="MSIP_Label_66f47cd8-41fa-4235-8c80-86b50baa48d7_Method">
    <vt:lpwstr>Standard</vt:lpwstr>
  </property>
  <property fmtid="{D5CDD505-2E9C-101B-9397-08002B2CF9AE}" pid="6" name="MSIP_Label_66f47cd8-41fa-4235-8c80-86b50baa48d7_Name">
    <vt:lpwstr>Kroger Internal</vt:lpwstr>
  </property>
  <property fmtid="{D5CDD505-2E9C-101B-9397-08002B2CF9AE}" pid="7" name="MSIP_Label_66f47cd8-41fa-4235-8c80-86b50baa48d7_SiteId">
    <vt:lpwstr>8331e14a-9134-4288-bf5a-5e2c8412f074</vt:lpwstr>
  </property>
  <property fmtid="{D5CDD505-2E9C-101B-9397-08002B2CF9AE}" pid="8" name="MSIP_Label_66f47cd8-41fa-4235-8c80-86b50baa48d7_ActionId">
    <vt:lpwstr>5b793bc8-a792-4999-9cc6-c4c4ab7746ee</vt:lpwstr>
  </property>
  <property fmtid="{D5CDD505-2E9C-101B-9397-08002B2CF9AE}" pid="9" name="MSIP_Label_66f47cd8-41fa-4235-8c80-86b50baa48d7_ContentBits">
    <vt:lpwstr>0</vt:lpwstr>
  </property>
</Properties>
</file>